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2">
  <p:sldMasterIdLst>
    <p:sldMasterId id="2147483660" r:id="rId4"/>
  </p:sldMasterIdLst>
  <p:notesMasterIdLst>
    <p:notesMasterId r:id="rId50"/>
  </p:notesMasterIdLst>
  <p:handoutMasterIdLst>
    <p:handoutMasterId r:id="rId51"/>
  </p:handoutMasterIdLst>
  <p:sldIdLst>
    <p:sldId id="412" r:id="rId5"/>
    <p:sldId id="413" r:id="rId6"/>
    <p:sldId id="414" r:id="rId7"/>
    <p:sldId id="415" r:id="rId8"/>
    <p:sldId id="416" r:id="rId9"/>
    <p:sldId id="418" r:id="rId10"/>
    <p:sldId id="417" r:id="rId11"/>
    <p:sldId id="460" r:id="rId12"/>
    <p:sldId id="461" r:id="rId13"/>
    <p:sldId id="420" r:id="rId14"/>
    <p:sldId id="462" r:id="rId15"/>
    <p:sldId id="463" r:id="rId16"/>
    <p:sldId id="422" r:id="rId17"/>
    <p:sldId id="464" r:id="rId18"/>
    <p:sldId id="465" r:id="rId19"/>
    <p:sldId id="454" r:id="rId20"/>
    <p:sldId id="425" r:id="rId21"/>
    <p:sldId id="426" r:id="rId22"/>
    <p:sldId id="448" r:id="rId23"/>
    <p:sldId id="449" r:id="rId24"/>
    <p:sldId id="506" r:id="rId25"/>
    <p:sldId id="450" r:id="rId26"/>
    <p:sldId id="502" r:id="rId27"/>
    <p:sldId id="503" r:id="rId28"/>
    <p:sldId id="504" r:id="rId29"/>
    <p:sldId id="505" r:id="rId30"/>
    <p:sldId id="262" r:id="rId31"/>
    <p:sldId id="263" r:id="rId32"/>
    <p:sldId id="451" r:id="rId33"/>
    <p:sldId id="452" r:id="rId34"/>
    <p:sldId id="499" r:id="rId35"/>
    <p:sldId id="468" r:id="rId36"/>
    <p:sldId id="496" r:id="rId37"/>
    <p:sldId id="478" r:id="rId38"/>
    <p:sldId id="497" r:id="rId39"/>
    <p:sldId id="474" r:id="rId40"/>
    <p:sldId id="498" r:id="rId41"/>
    <p:sldId id="500" r:id="rId42"/>
    <p:sldId id="457" r:id="rId43"/>
    <p:sldId id="483" r:id="rId44"/>
    <p:sldId id="458" r:id="rId45"/>
    <p:sldId id="456" r:id="rId46"/>
    <p:sldId id="428" r:id="rId47"/>
    <p:sldId id="430" r:id="rId48"/>
    <p:sldId id="431" r:id="rId49"/>
  </p:sldIdLst>
  <p:sldSz cx="12192000" cy="6858000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EEDF16"/>
    <a:srgbClr val="3FB5D9"/>
    <a:srgbClr val="FF33CC"/>
    <a:srgbClr val="CCFFFF"/>
    <a:srgbClr val="EECF16"/>
    <a:srgbClr val="FFA979"/>
    <a:srgbClr val="FF5C04"/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31" autoAdjust="0"/>
    <p:restoredTop sz="78488" autoAdjust="0"/>
  </p:normalViewPr>
  <p:slideViewPr>
    <p:cSldViewPr snapToGrid="0">
      <p:cViewPr varScale="1">
        <p:scale>
          <a:sx n="61" d="100"/>
          <a:sy n="61" d="100"/>
        </p:scale>
        <p:origin x="604" y="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89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E79B5F4C-2785-5B46-6730-B58FE5D0DC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23DBD82-63A0-8173-986E-AFC298DF73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77573-001E-4689-86B3-9E09C8083158}" type="datetimeFigureOut">
              <a:rPr kumimoji="1" lang="ja-JP" altLang="en-US" smtClean="0"/>
              <a:t>2025/12/5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D00F924-5485-8311-6720-1F87CF182F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5E373AD-FD44-BF3B-B728-858B4E2215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4A0DE-39C3-4AA6-98BC-1E0D57B1FA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35891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FB43C-91AC-42BB-8B71-741AF3D3D9EC}" type="datetimeFigureOut">
              <a:rPr kumimoji="1" lang="ja-JP" altLang="en-US" smtClean="0"/>
              <a:t>2025/12/5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CD111-709A-4FCA-A3C8-FEDAC10A79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1702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97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334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300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13559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7580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189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55406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53386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3339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350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518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049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08334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279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87284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79639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8043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60101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76142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36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99025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41050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2152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65106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39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8146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29531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048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64376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58452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21727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20911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068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3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2744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30398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1658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CD111-709A-4FCA-A3C8-FEDAC10A792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4887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8799493-6589-E33F-DFC8-3CA23872DB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26" y="274638"/>
            <a:ext cx="107051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2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A148D88-E7B5-42AE-BF2D-62F2A05A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9FDD4-CC70-4B1F-9767-E7A241F0EC1D}" type="datetimeFigureOut">
              <a:rPr kumimoji="1" lang="ja-JP" altLang="en-US" smtClean="0"/>
              <a:t>2025/12/5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E06BEA4-7DDE-49B2-83AC-2C308D93D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879003-F8C2-4518-BBE5-DCD4935DE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73659-4E37-4175-90D7-92A1A4EFDD0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0344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1"/>
            </a:lvl1pPr>
          </a:lstStyle>
          <a:p>
            <a:fld id="{C764DE79-268F-4C1A-8933-263129D2AF90}" type="datetimeFigureOut">
              <a:rPr lang="en-US" smtClean="0"/>
              <a:t>12/5/2025</a:t>
            </a:fld>
            <a:endParaRPr lang="en-US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1"/>
            </a:lvl1pPr>
          </a:lstStyle>
          <a:p>
            <a:endParaRPr lang="en-US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1"/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1566211-C060-58FA-CB6F-D8C373CF96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80426" y="274638"/>
            <a:ext cx="1070510" cy="47625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1F6CC8A-AC36-E19A-624F-7F9D679BA7F0}"/>
              </a:ext>
            </a:extLst>
          </p:cNvPr>
          <p:cNvSpPr/>
          <p:nvPr userDrawn="1"/>
        </p:nvSpPr>
        <p:spPr>
          <a:xfrm>
            <a:off x="0" y="6583362"/>
            <a:ext cx="12192000" cy="274639"/>
          </a:xfrm>
          <a:prstGeom prst="rect">
            <a:avLst/>
          </a:prstGeom>
          <a:solidFill>
            <a:srgbClr val="3FB5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1" dirty="0"/>
          </a:p>
        </p:txBody>
      </p:sp>
    </p:spTree>
    <p:extLst>
      <p:ext uri="{BB962C8B-B14F-4D97-AF65-F5344CB8AC3E}">
        <p14:creationId xmlns:p14="http://schemas.microsoft.com/office/powerpoint/2010/main" val="234598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11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23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34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46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8" indent="-342908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69" indent="-285757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29" indent="-228606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41" indent="-228606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52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63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75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86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98" indent="-228606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11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66">
                <a:alpha val="45000"/>
              </a:srgbClr>
            </a:gs>
            <a:gs pos="0">
              <a:srgbClr val="87D1E7"/>
            </a:gs>
            <a:gs pos="42000">
              <a:schemeClr val="bg1">
                <a:alpha val="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90DAA1C1-53AB-5BE0-181A-607F12EFB8E8}"/>
              </a:ext>
            </a:extLst>
          </p:cNvPr>
          <p:cNvSpPr txBox="1">
            <a:spLocks/>
          </p:cNvSpPr>
          <p:nvPr/>
        </p:nvSpPr>
        <p:spPr bwMode="auto">
          <a:xfrm>
            <a:off x="2469715" y="1968065"/>
            <a:ext cx="7252569" cy="2468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</a:pPr>
            <a:endParaRPr lang="en-US" altLang="ja-JP" sz="88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marL="0" indent="0" algn="dist">
              <a:buFontTx/>
              <a:buNone/>
            </a:pPr>
            <a:r>
              <a:rPr lang="ja-JP" altLang="en-US" sz="115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卒業式</a:t>
            </a:r>
            <a:endParaRPr lang="en-US" altLang="ja-JP" sz="115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marL="0" indent="0" algn="dist">
              <a:buFontTx/>
              <a:buNone/>
            </a:pPr>
            <a:endParaRPr lang="en-US" altLang="ja-JP" sz="115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7B9069E4-A50A-BC89-DA29-0023264BB7E0}"/>
              </a:ext>
            </a:extLst>
          </p:cNvPr>
          <p:cNvSpPr>
            <a:spLocks noGrp="1"/>
          </p:cNvSpPr>
          <p:nvPr/>
        </p:nvSpPr>
        <p:spPr bwMode="auto">
          <a:xfrm>
            <a:off x="-4" y="5179034"/>
            <a:ext cx="12192003" cy="967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457200">
              <a:lnSpc>
                <a:spcPct val="150000"/>
              </a:lnSpc>
            </a:pPr>
            <a:r>
              <a:rPr lang="en-US" altLang="ja-JP" sz="2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14</a:t>
            </a:r>
            <a:r>
              <a:rPr lang="ja-JP" altLang="en-US" sz="20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時より開始となります　もうしばらくお待ち下さい</a:t>
            </a:r>
            <a:endParaRPr lang="en-US" altLang="ja-JP" sz="2000" dirty="0">
              <a:solidFill>
                <a:srgbClr val="000000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defTabSz="457200">
              <a:lnSpc>
                <a:spcPct val="150000"/>
              </a:lnSpc>
            </a:pPr>
            <a:r>
              <a:rPr lang="ja-JP" altLang="en-US" sz="1200" dirty="0">
                <a:solidFill>
                  <a:srgbClr val="000000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携帯電話はお切りになるか、マナーモードに設定くださいますようお願いいたします。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092CFF-CE2C-25AD-4FBC-467CEE7EC4C8}"/>
              </a:ext>
            </a:extLst>
          </p:cNvPr>
          <p:cNvSpPr txBox="1"/>
          <p:nvPr/>
        </p:nvSpPr>
        <p:spPr>
          <a:xfrm>
            <a:off x="2772229" y="710983"/>
            <a:ext cx="6647542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dist">
              <a:buFontTx/>
              <a:buNone/>
            </a:pPr>
            <a:r>
              <a:rPr lang="ja-JP" altLang="en-US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一般社団法人四日市青年会議所</a:t>
            </a:r>
            <a:endParaRPr lang="en-US" altLang="ja-JP" sz="32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marL="0" indent="0" algn="ctr">
              <a:buFontTx/>
              <a:buNone/>
            </a:pPr>
            <a:r>
              <a:rPr lang="ja-JP" altLang="en-US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　</a:t>
            </a:r>
            <a:r>
              <a:rPr lang="en-US" altLang="ja-JP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2025</a:t>
            </a:r>
            <a:r>
              <a:rPr lang="ja-JP" altLang="en-US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年度　</a:t>
            </a:r>
            <a:r>
              <a:rPr lang="en-US" altLang="ja-JP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12</a:t>
            </a:r>
            <a:r>
              <a:rPr lang="ja-JP" altLang="en-US" sz="3200" b="1" kern="0" dirty="0">
                <a:latin typeface="游明朝" panose="02020400000000000000" pitchFamily="18" charset="-128"/>
                <a:ea typeface="游明朝" panose="02020400000000000000" pitchFamily="18" charset="-128"/>
              </a:rPr>
              <a:t>月度例会</a:t>
            </a:r>
            <a:endParaRPr lang="en-US" altLang="ja-JP" sz="3200" b="1" kern="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55D2480-81FF-42AB-8A94-6A840A737E2C}"/>
              </a:ext>
            </a:extLst>
          </p:cNvPr>
          <p:cNvSpPr txBox="1"/>
          <p:nvPr/>
        </p:nvSpPr>
        <p:spPr>
          <a:xfrm>
            <a:off x="1337733" y="4082590"/>
            <a:ext cx="10299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/>
              <a:t>今、ここに在る意味 ～つなぎたい想いがある～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1355112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14BEE1F-F249-F118-9D1E-168E16362B38}"/>
              </a:ext>
            </a:extLst>
          </p:cNvPr>
          <p:cNvSpPr txBox="1"/>
          <p:nvPr/>
        </p:nvSpPr>
        <p:spPr>
          <a:xfrm>
            <a:off x="2080260" y="1329187"/>
            <a:ext cx="8709660" cy="3529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 Mission</a:t>
            </a: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・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</a:t>
            </a: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</a:t>
            </a:r>
            <a:r>
              <a:rPr lang="en-US" altLang="ja-JP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Vision </a:t>
            </a: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唱和</a:t>
            </a:r>
          </a:p>
        </p:txBody>
      </p:sp>
    </p:spTree>
    <p:extLst>
      <p:ext uri="{BB962C8B-B14F-4D97-AF65-F5344CB8AC3E}">
        <p14:creationId xmlns:p14="http://schemas.microsoft.com/office/powerpoint/2010/main" val="3183888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587427"/>
            <a:ext cx="12192000" cy="1966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JCI Mission: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To provide leadership development opportunities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empower young people to create positive change.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3B3D232-1140-1BA2-8817-B7ED0F69BA20}"/>
              </a:ext>
            </a:extLst>
          </p:cNvPr>
          <p:cNvSpPr txBox="1"/>
          <p:nvPr/>
        </p:nvSpPr>
        <p:spPr>
          <a:xfrm>
            <a:off x="0" y="3949442"/>
            <a:ext cx="12192000" cy="132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青年会議所は、青年が社会により良い変化をもたらすために</a:t>
            </a:r>
            <a:br>
              <a:rPr lang="ja-JP" altLang="en-US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リーダーシップの開発と成長の機会を提供する。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13640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919936"/>
            <a:ext cx="12192000" cy="1320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JCI Vision:</a:t>
            </a:r>
            <a:br>
              <a:rPr lang="en-US" altLang="ja-JP" sz="28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8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To be the foremost global network of young leaders.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3B3D232-1140-1BA2-8817-B7ED0F69BA20}"/>
              </a:ext>
            </a:extLst>
          </p:cNvPr>
          <p:cNvSpPr txBox="1"/>
          <p:nvPr/>
        </p:nvSpPr>
        <p:spPr>
          <a:xfrm>
            <a:off x="0" y="3429000"/>
            <a:ext cx="12192000" cy="591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4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青年会議所が、若きリーダーの国際的ネットワークを先導する組織となる。</a:t>
            </a:r>
            <a:endParaRPr lang="ja-JP" altLang="en-US" sz="24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66871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宣言文朗読</a:t>
            </a:r>
            <a:b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綱領唱和</a:t>
            </a:r>
          </a:p>
        </p:txBody>
      </p:sp>
    </p:spTree>
    <p:extLst>
      <p:ext uri="{BB962C8B-B14F-4D97-AF65-F5344CB8AC3E}">
        <p14:creationId xmlns:p14="http://schemas.microsoft.com/office/powerpoint/2010/main" val="25035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476590"/>
            <a:ext cx="12192000" cy="4543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36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JC</a:t>
            </a:r>
            <a:r>
              <a:rPr lang="ja-JP" altLang="en-US" sz="3600" b="1" i="0" dirty="0">
                <a:solidFill>
                  <a:srgbClr val="000000"/>
                </a:solidFill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宣言</a:t>
            </a:r>
            <a:br>
              <a:rPr lang="en-US" altLang="ja-JP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日本の青年会議所は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希望をもたらす変革の起点として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輝く個性が調和する未来を描き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社会の課題を解決することで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持続可能な地域を創ることを誓う。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6281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476590"/>
            <a:ext cx="12192000" cy="4543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3600" b="1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綱領</a:t>
            </a:r>
            <a:br>
              <a:rPr lang="en-US" altLang="ja-JP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われわれ</a:t>
            </a:r>
            <a:r>
              <a:rPr lang="en-US" altLang="ja-JP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JAYCEE</a:t>
            </a: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は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社会的・国家的・国際的な責任を自覚し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志を同じうする者相集い力を合わせ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青年としての英知と勇気と情熱をもって</a:t>
            </a:r>
            <a:br>
              <a:rPr lang="ja-JP" altLang="en-US" sz="32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32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明るい豊かな社会を築き上げよう。</a:t>
            </a:r>
            <a:endParaRPr lang="ja-JP" altLang="en-US" sz="28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8948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5CA81C-8B2D-68FE-F63E-7E8F9178F437}"/>
              </a:ext>
            </a:extLst>
          </p:cNvPr>
          <p:cNvSpPr txBox="1">
            <a:spLocks/>
          </p:cNvSpPr>
          <p:nvPr/>
        </p:nvSpPr>
        <p:spPr>
          <a:xfrm>
            <a:off x="2104571" y="758590"/>
            <a:ext cx="7982858" cy="1028700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5pPr>
            <a:lvl6pPr marL="457211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23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34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46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dist" defTabSz="914400"/>
            <a:r>
              <a:rPr lang="ja-JP" altLang="en-US" sz="3600" kern="0" dirty="0">
                <a:solidFill>
                  <a:schemeClr val="tx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一般社団法人四日市青年会議所</a:t>
            </a:r>
            <a:endParaRPr lang="ja-JP" altLang="en-US" sz="3200" kern="0" dirty="0">
              <a:solidFill>
                <a:schemeClr val="tx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F73A9B-7084-9568-2752-D3377FE4B977}"/>
              </a:ext>
            </a:extLst>
          </p:cNvPr>
          <p:cNvSpPr txBox="1"/>
          <p:nvPr/>
        </p:nvSpPr>
        <p:spPr>
          <a:xfrm>
            <a:off x="0" y="1787290"/>
            <a:ext cx="12192000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1500" b="1" kern="0" dirty="0">
                <a:solidFill>
                  <a:schemeClr val="tx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2025</a:t>
            </a:r>
            <a:r>
              <a:rPr lang="ja-JP" altLang="en-US" sz="11500" b="1" kern="0" dirty="0">
                <a:solidFill>
                  <a:schemeClr val="tx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年度</a:t>
            </a:r>
            <a:endParaRPr lang="en-US" altLang="ja-JP" sz="11500" b="1" kern="0" dirty="0">
              <a:solidFill>
                <a:schemeClr val="tx1"/>
              </a:solidFill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11500" b="1" kern="0" dirty="0">
                <a:solidFill>
                  <a:schemeClr val="tx1"/>
                </a:solidFill>
                <a:latin typeface="游明朝" panose="02020400000000000000" pitchFamily="18" charset="-128"/>
                <a:ea typeface="游明朝" panose="02020400000000000000" pitchFamily="18" charset="-128"/>
              </a:rPr>
              <a:t>スローガン唱和</a:t>
            </a:r>
            <a:endParaRPr lang="ja-JP" altLang="en-US" sz="115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8888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C5C242C3-6880-1FBA-C5F7-2CF1D6C48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4319" y="1226318"/>
            <a:ext cx="10243362" cy="312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88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10CC8398-F98D-BFBC-A78F-B0A0601A6BF3}"/>
              </a:ext>
            </a:extLst>
          </p:cNvPr>
          <p:cNvSpPr txBox="1">
            <a:spLocks/>
          </p:cNvSpPr>
          <p:nvPr/>
        </p:nvSpPr>
        <p:spPr>
          <a:xfrm>
            <a:off x="1248229" y="0"/>
            <a:ext cx="9695542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理事長挨拶</a:t>
            </a:r>
          </a:p>
        </p:txBody>
      </p:sp>
    </p:spTree>
    <p:extLst>
      <p:ext uri="{BB962C8B-B14F-4D97-AF65-F5344CB8AC3E}">
        <p14:creationId xmlns:p14="http://schemas.microsoft.com/office/powerpoint/2010/main" val="10212222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BB6EB-DB9D-B2E3-46DA-BFAD358CB0E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卒業式開式</a:t>
            </a:r>
          </a:p>
        </p:txBody>
      </p:sp>
    </p:spTree>
    <p:extLst>
      <p:ext uri="{BB962C8B-B14F-4D97-AF65-F5344CB8AC3E}">
        <p14:creationId xmlns:p14="http://schemas.microsoft.com/office/powerpoint/2010/main" val="930902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494971" y="-1"/>
            <a:ext cx="920205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開会の辞</a:t>
            </a:r>
          </a:p>
        </p:txBody>
      </p:sp>
    </p:spTree>
    <p:extLst>
      <p:ext uri="{BB962C8B-B14F-4D97-AF65-F5344CB8AC3E}">
        <p14:creationId xmlns:p14="http://schemas.microsoft.com/office/powerpoint/2010/main" val="531966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6A0B4B1-57FC-65A9-5BEF-BB8F7E2B5FDD}"/>
              </a:ext>
            </a:extLst>
          </p:cNvPr>
          <p:cNvSpPr txBox="1">
            <a:spLocks/>
          </p:cNvSpPr>
          <p:nvPr/>
        </p:nvSpPr>
        <p:spPr>
          <a:xfrm>
            <a:off x="1465943" y="0"/>
            <a:ext cx="9260114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6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オープニングムービー</a:t>
            </a:r>
          </a:p>
        </p:txBody>
      </p:sp>
    </p:spTree>
    <p:extLst>
      <p:ext uri="{BB962C8B-B14F-4D97-AF65-F5344CB8AC3E}">
        <p14:creationId xmlns:p14="http://schemas.microsoft.com/office/powerpoint/2010/main" val="36045340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2月度例会(9月修正版）">
            <a:hlinkClick r:id="" action="ppaction://media"/>
            <a:extLst>
              <a:ext uri="{FF2B5EF4-FFF2-40B4-BE49-F238E27FC236}">
                <a16:creationId xmlns:a16="http://schemas.microsoft.com/office/drawing/2014/main" id="{07D55BA5-3A01-4FDF-B6F8-636DFEF4F8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1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B89964-A6FF-3CF3-9234-0720CCC03DB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卒業生からの</a:t>
            </a:r>
            <a:endParaRPr lang="en-US" altLang="ja-JP" sz="115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メッセージ</a:t>
            </a:r>
            <a:endParaRPr lang="en-US" altLang="ja-JP" sz="115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5615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A5C0D83-E1A8-4C81-84CD-13CD59956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47" y="528091"/>
            <a:ext cx="10058400" cy="565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607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2263774-C959-4206-95AA-866946D6C9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780" y="735224"/>
            <a:ext cx="10392239" cy="587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4258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57C7EBB-EB3D-4B0A-90D2-3AAB58FC6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40" y="297455"/>
            <a:ext cx="10554159" cy="5761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61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27FE9B9-ADF9-49ED-9CB1-DAE329F4D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467" y="530364"/>
            <a:ext cx="9785972" cy="552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239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BE48EB4-D257-428D-8877-3C74D057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64" y="843280"/>
            <a:ext cx="4967365" cy="53280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AF846DB-F0DE-475B-9762-38033DC85B39}"/>
              </a:ext>
            </a:extLst>
          </p:cNvPr>
          <p:cNvSpPr txBox="1"/>
          <p:nvPr/>
        </p:nvSpPr>
        <p:spPr>
          <a:xfrm>
            <a:off x="7508240" y="84328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/>
              <a:t>杉本　崇</a:t>
            </a:r>
            <a:endParaRPr kumimoji="1" lang="en-US" altLang="ja-JP" sz="54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AD7B6B3-28E8-4324-8383-C7D20CDB9EB0}"/>
              </a:ext>
            </a:extLst>
          </p:cNvPr>
          <p:cNvSpPr txBox="1"/>
          <p:nvPr/>
        </p:nvSpPr>
        <p:spPr>
          <a:xfrm>
            <a:off x="7774338" y="1766610"/>
            <a:ext cx="24224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/>
              <a:t>2017</a:t>
            </a:r>
            <a:r>
              <a:rPr kumimoji="1" lang="ja-JP" altLang="en-US" sz="2800" dirty="0"/>
              <a:t>年　入会</a:t>
            </a:r>
            <a:endParaRPr kumimoji="1" lang="en-US" altLang="ja-JP" sz="28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26B0222-F726-451E-802F-F1B9FC87FD04}"/>
              </a:ext>
            </a:extLst>
          </p:cNvPr>
          <p:cNvSpPr txBox="1"/>
          <p:nvPr/>
        </p:nvSpPr>
        <p:spPr>
          <a:xfrm>
            <a:off x="6096000" y="2289830"/>
            <a:ext cx="60239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/>
              <a:t>2018</a:t>
            </a:r>
            <a:r>
              <a:rPr kumimoji="1" lang="ja-JP" altLang="en-US" sz="1600" dirty="0"/>
              <a:t>年　青少年育成委員会　委員</a:t>
            </a:r>
            <a:endParaRPr kumimoji="1" lang="en-US" altLang="ja-JP" sz="1600" dirty="0"/>
          </a:p>
          <a:p>
            <a:r>
              <a:rPr lang="en-US" altLang="ja-JP" sz="1600" dirty="0"/>
              <a:t>2019</a:t>
            </a:r>
            <a:r>
              <a:rPr lang="ja-JP" altLang="en-US" sz="1600" dirty="0"/>
              <a:t>年　オリエンテーション委員会　委員</a:t>
            </a:r>
            <a:endParaRPr lang="en-US" altLang="ja-JP" sz="1600" dirty="0"/>
          </a:p>
          <a:p>
            <a:r>
              <a:rPr kumimoji="1" lang="en-US" altLang="ja-JP" sz="1600" dirty="0"/>
              <a:t>2020</a:t>
            </a:r>
            <a:r>
              <a:rPr kumimoji="1" lang="ja-JP" altLang="en-US" sz="1600" dirty="0"/>
              <a:t>年　会員交流渉外委員会　副委員長</a:t>
            </a:r>
            <a:endParaRPr kumimoji="1" lang="en-US" altLang="ja-JP" sz="1600" dirty="0"/>
          </a:p>
          <a:p>
            <a:r>
              <a:rPr lang="en-US" altLang="ja-JP" sz="1600" dirty="0"/>
              <a:t>2021</a:t>
            </a:r>
            <a:r>
              <a:rPr lang="ja-JP" altLang="en-US" sz="1600" dirty="0"/>
              <a:t>年　事務局　事務局長</a:t>
            </a:r>
            <a:endParaRPr lang="en-US" altLang="ja-JP" sz="1600" dirty="0"/>
          </a:p>
          <a:p>
            <a:r>
              <a:rPr kumimoji="1" lang="en-US" altLang="ja-JP" sz="1600" dirty="0"/>
              <a:t>2022</a:t>
            </a:r>
            <a:r>
              <a:rPr kumimoji="1" lang="ja-JP" altLang="en-US" sz="1600" dirty="0"/>
              <a:t>年　ブランディング委員会　委員</a:t>
            </a:r>
            <a:endParaRPr kumimoji="1" lang="en-US" altLang="ja-JP" sz="1600" dirty="0"/>
          </a:p>
          <a:p>
            <a:r>
              <a:rPr lang="en-US" altLang="ja-JP" sz="1600" dirty="0"/>
              <a:t>2023</a:t>
            </a:r>
            <a:r>
              <a:rPr lang="ja-JP" altLang="en-US" sz="1600" dirty="0"/>
              <a:t>年　青少年育成委員会　委員</a:t>
            </a:r>
            <a:endParaRPr lang="en-US" altLang="ja-JP" sz="1600" dirty="0"/>
          </a:p>
          <a:p>
            <a:r>
              <a:rPr lang="ja-JP" altLang="en-US" sz="1600" dirty="0"/>
              <a:t>　　　　 公益社団法人日本青年会議所</a:t>
            </a:r>
            <a:endParaRPr lang="en-US" altLang="ja-JP" sz="1600" dirty="0"/>
          </a:p>
          <a:p>
            <a:r>
              <a:rPr lang="ja-JP" altLang="en-US" sz="1600" dirty="0"/>
              <a:t>　　　　 組織グループ　リーダー育成会議　委員</a:t>
            </a:r>
            <a:endParaRPr lang="en-US" altLang="ja-JP" sz="1600" dirty="0"/>
          </a:p>
          <a:p>
            <a:r>
              <a:rPr kumimoji="1" lang="en-US" altLang="ja-JP" sz="1600" dirty="0"/>
              <a:t>2024</a:t>
            </a:r>
            <a:r>
              <a:rPr kumimoji="1" lang="ja-JP" altLang="en-US" sz="1600" dirty="0"/>
              <a:t>年　地域活性化委員会　委員</a:t>
            </a:r>
            <a:endParaRPr kumimoji="1" lang="en-US" altLang="ja-JP" sz="1600" dirty="0"/>
          </a:p>
          <a:p>
            <a:r>
              <a:rPr lang="ja-JP" altLang="en-US" sz="1600" dirty="0"/>
              <a:t>　　　　 公益社団法人日本青年会議所　組織グループ</a:t>
            </a:r>
            <a:endParaRPr kumimoji="1" lang="en-US" altLang="ja-JP" sz="1600" dirty="0"/>
          </a:p>
          <a:p>
            <a:r>
              <a:rPr lang="en-US" altLang="ja-JP" sz="1600" dirty="0"/>
              <a:t>               JC</a:t>
            </a:r>
            <a:r>
              <a:rPr lang="ja-JP" altLang="en-US" sz="1600" dirty="0"/>
              <a:t>教育推進委員会　小監事</a:t>
            </a:r>
            <a:endParaRPr kumimoji="1" lang="en-US" altLang="ja-JP" sz="1600" dirty="0"/>
          </a:p>
          <a:p>
            <a:r>
              <a:rPr lang="en-US" altLang="ja-JP" sz="1600" dirty="0"/>
              <a:t>2025</a:t>
            </a:r>
            <a:r>
              <a:rPr lang="ja-JP" altLang="en-US" sz="1600" dirty="0"/>
              <a:t>年　ブランディング委員会　委員</a:t>
            </a:r>
            <a:endParaRPr lang="en-US" altLang="ja-JP" sz="1600" dirty="0"/>
          </a:p>
          <a:p>
            <a:r>
              <a:rPr kumimoji="1" lang="ja-JP" altLang="en-US" sz="1600" dirty="0"/>
              <a:t>　　　　 </a:t>
            </a:r>
            <a:r>
              <a:rPr lang="ja-JP" altLang="en-US" sz="1600" dirty="0"/>
              <a:t>公益社団法人日本青年会議所 東海地区 三重ブロック</a:t>
            </a:r>
            <a:endParaRPr lang="en-US" altLang="ja-JP" sz="1600" dirty="0"/>
          </a:p>
          <a:p>
            <a:r>
              <a:rPr lang="ja-JP" altLang="en-US" sz="1600" dirty="0"/>
              <a:t>　　　 　協議会　次世代</a:t>
            </a:r>
            <a:r>
              <a:rPr lang="ja-JP" altLang="en-US" sz="1600"/>
              <a:t>ビジョン拡大委員会</a:t>
            </a:r>
            <a:r>
              <a:rPr lang="ja-JP" altLang="en-US" sz="1600" dirty="0"/>
              <a:t>　委員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1387168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793025F-8B37-4C22-A159-9B5691985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765" y="115659"/>
            <a:ext cx="2471155" cy="656604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3844E8A-0730-4A77-B61E-7A29F9644018}"/>
              </a:ext>
            </a:extLst>
          </p:cNvPr>
          <p:cNvSpPr txBox="1"/>
          <p:nvPr/>
        </p:nvSpPr>
        <p:spPr>
          <a:xfrm>
            <a:off x="6226233" y="194985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5400" dirty="0"/>
              <a:t>後藤　亮太</a:t>
            </a:r>
            <a:endParaRPr kumimoji="1" lang="en-US" altLang="ja-JP" sz="54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545C5DE-E75B-4702-B6CB-9423DD2813DD}"/>
              </a:ext>
            </a:extLst>
          </p:cNvPr>
          <p:cNvSpPr txBox="1"/>
          <p:nvPr/>
        </p:nvSpPr>
        <p:spPr>
          <a:xfrm>
            <a:off x="6681485" y="1118315"/>
            <a:ext cx="2736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200" dirty="0"/>
              <a:t>2017</a:t>
            </a:r>
            <a:r>
              <a:rPr kumimoji="1" lang="ja-JP" altLang="en-US" sz="3200" dirty="0"/>
              <a:t>年　入会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A9AFE6-883D-4DD4-A985-6F5D4088524A}"/>
              </a:ext>
            </a:extLst>
          </p:cNvPr>
          <p:cNvSpPr txBox="1"/>
          <p:nvPr/>
        </p:nvSpPr>
        <p:spPr>
          <a:xfrm>
            <a:off x="5180677" y="2179782"/>
            <a:ext cx="673977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2018</a:t>
            </a:r>
            <a:r>
              <a:rPr kumimoji="1" lang="ja-JP" altLang="en-US" dirty="0"/>
              <a:t>年　事務局　委員</a:t>
            </a:r>
            <a:endParaRPr kumimoji="1" lang="en-US" altLang="ja-JP" dirty="0"/>
          </a:p>
          <a:p>
            <a:r>
              <a:rPr lang="en-US" altLang="ja-JP" dirty="0"/>
              <a:t>2019</a:t>
            </a:r>
            <a:r>
              <a:rPr lang="ja-JP" altLang="en-US" dirty="0"/>
              <a:t>年　事務局　事務局次長</a:t>
            </a:r>
            <a:endParaRPr lang="en-US" altLang="ja-JP" dirty="0"/>
          </a:p>
          <a:p>
            <a:r>
              <a:rPr kumimoji="1" lang="en-US" altLang="ja-JP" dirty="0"/>
              <a:t>2020</a:t>
            </a:r>
            <a:r>
              <a:rPr kumimoji="1" lang="ja-JP" altLang="en-US" dirty="0"/>
              <a:t>年　まちの未来創造委員会　委員長</a:t>
            </a:r>
            <a:endParaRPr kumimoji="1" lang="en-US" altLang="ja-JP" dirty="0"/>
          </a:p>
          <a:p>
            <a:r>
              <a:rPr lang="en-US" altLang="ja-JP" dirty="0"/>
              <a:t>2021</a:t>
            </a:r>
            <a:r>
              <a:rPr lang="ja-JP" altLang="en-US" dirty="0"/>
              <a:t>年　青少年育成委員会　委員</a:t>
            </a:r>
            <a:endParaRPr lang="en-US" altLang="ja-JP" dirty="0"/>
          </a:p>
          <a:p>
            <a:r>
              <a:rPr lang="ja-JP" altLang="en-US" dirty="0"/>
              <a:t>　　　　 公益社団法人日本青年会議所 東海地区協議会</a:t>
            </a:r>
            <a:endParaRPr lang="en-US" altLang="ja-JP" dirty="0"/>
          </a:p>
          <a:p>
            <a:r>
              <a:rPr lang="ja-JP" altLang="en-US" dirty="0"/>
              <a:t>            　</a:t>
            </a:r>
            <a:r>
              <a:rPr lang="en-US" altLang="ja-JP" dirty="0"/>
              <a:t>LOM</a:t>
            </a:r>
            <a:r>
              <a:rPr lang="ja-JP" altLang="en-US" dirty="0"/>
              <a:t>支援委員会　委員長</a:t>
            </a:r>
            <a:endParaRPr lang="en-US" altLang="ja-JP" dirty="0"/>
          </a:p>
          <a:p>
            <a:r>
              <a:rPr kumimoji="1" lang="en-US" altLang="ja-JP" dirty="0"/>
              <a:t>2022</a:t>
            </a:r>
            <a:r>
              <a:rPr kumimoji="1" lang="ja-JP" altLang="en-US" dirty="0"/>
              <a:t>年　専務理事</a:t>
            </a:r>
            <a:endParaRPr kumimoji="1" lang="en-US" altLang="ja-JP" dirty="0"/>
          </a:p>
          <a:p>
            <a:r>
              <a:rPr lang="en-US" altLang="ja-JP" dirty="0"/>
              <a:t>2023</a:t>
            </a:r>
            <a:r>
              <a:rPr lang="ja-JP" altLang="en-US" dirty="0"/>
              <a:t>年　副理事長</a:t>
            </a:r>
            <a:endParaRPr lang="en-US" altLang="ja-JP" dirty="0"/>
          </a:p>
          <a:p>
            <a:r>
              <a:rPr kumimoji="1" lang="en-US" altLang="ja-JP" dirty="0"/>
              <a:t>2024</a:t>
            </a:r>
            <a:r>
              <a:rPr kumimoji="1" lang="ja-JP" altLang="en-US" dirty="0"/>
              <a:t>年　理念共感拡大委員会　委員</a:t>
            </a:r>
            <a:endParaRPr kumimoji="1" lang="en-US" altLang="ja-JP" dirty="0"/>
          </a:p>
          <a:p>
            <a:r>
              <a:rPr lang="en-US" altLang="ja-JP" dirty="0"/>
              <a:t>2025</a:t>
            </a:r>
            <a:r>
              <a:rPr lang="ja-JP" altLang="en-US" dirty="0"/>
              <a:t>年　監事</a:t>
            </a:r>
            <a:endParaRPr lang="en-US" altLang="ja-JP" dirty="0"/>
          </a:p>
          <a:p>
            <a:r>
              <a:rPr kumimoji="1" lang="ja-JP" altLang="en-US" dirty="0"/>
              <a:t>　　　　 </a:t>
            </a:r>
            <a:r>
              <a:rPr lang="ja-JP" altLang="en-US" dirty="0"/>
              <a:t>公益社団法人日本青年会議所 東海地区協議会</a:t>
            </a:r>
            <a:endParaRPr lang="en-US" altLang="ja-JP" dirty="0"/>
          </a:p>
          <a:p>
            <a:r>
              <a:rPr kumimoji="1" lang="en-US" altLang="ja-JP" dirty="0"/>
              <a:t>               </a:t>
            </a:r>
            <a:r>
              <a:rPr kumimoji="1" lang="ja-JP" altLang="en-US" dirty="0"/>
              <a:t>組織連携推進委員会　委員</a:t>
            </a:r>
            <a:endParaRPr kumimoji="1" lang="en-US" altLang="ja-JP" dirty="0"/>
          </a:p>
          <a:p>
            <a:r>
              <a:rPr lang="ja-JP" altLang="en-US" dirty="0"/>
              <a:t>　　　　 公益社団法人日本青年会議所 東海地区 三重ブロック</a:t>
            </a:r>
            <a:endParaRPr lang="en-US" altLang="ja-JP" dirty="0"/>
          </a:p>
          <a:p>
            <a:r>
              <a:rPr lang="ja-JP" altLang="en-US" dirty="0"/>
              <a:t>　　　　 協議会  次世代ビジョン拡大委員</a:t>
            </a:r>
            <a:endParaRPr lang="en-US" altLang="ja-JP" dirty="0"/>
          </a:p>
          <a:p>
            <a:r>
              <a:rPr kumimoji="1" lang="en-US" altLang="ja-JP" dirty="0"/>
              <a:t>              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536967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C4D0BCDD-0550-D73B-C361-33A5B18C935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卒業証書授与</a:t>
            </a:r>
            <a:endParaRPr lang="en-US" altLang="ja-JP" sz="115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5815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306286" y="-1"/>
            <a:ext cx="9579428" cy="6858001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6600" dirty="0">
                <a:latin typeface="游明朝 Demibold" panose="02020600000000000000" pitchFamily="18" charset="-128"/>
                <a:ea typeface="游明朝 Demibold" panose="02020600000000000000" pitchFamily="18" charset="-128"/>
              </a:rPr>
              <a:t>国歌斉唱</a:t>
            </a:r>
          </a:p>
        </p:txBody>
      </p:sp>
    </p:spTree>
    <p:extLst>
      <p:ext uri="{BB962C8B-B14F-4D97-AF65-F5344CB8AC3E}">
        <p14:creationId xmlns:p14="http://schemas.microsoft.com/office/powerpoint/2010/main" val="14159642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6A22AE-7752-F79C-6E4A-FC6EBEC2CFC4}"/>
              </a:ext>
            </a:extLst>
          </p:cNvPr>
          <p:cNvSpPr txBox="1">
            <a:spLocks/>
          </p:cNvSpPr>
          <p:nvPr/>
        </p:nvSpPr>
        <p:spPr>
          <a:xfrm>
            <a:off x="1335314" y="-599089"/>
            <a:ext cx="9521372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133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送辞</a:t>
            </a:r>
            <a:endParaRPr lang="en-US" altLang="ja-JP" sz="133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68856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3B25179-5DA2-0EEA-E20E-79B0EB8C77F9}"/>
              </a:ext>
            </a:extLst>
          </p:cNvPr>
          <p:cNvSpPr txBox="1"/>
          <p:nvPr/>
        </p:nvSpPr>
        <p:spPr>
          <a:xfrm>
            <a:off x="234319" y="2261030"/>
            <a:ext cx="12192000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33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答辞</a:t>
            </a:r>
            <a:r>
              <a:rPr lang="ja-JP" altLang="en-US" sz="3200" i="0" u="none" strike="noStrike" baseline="0" dirty="0">
                <a:latin typeface="游明朝" panose="02020400000000000000" pitchFamily="18" charset="-128"/>
                <a:ea typeface="游明朝" panose="02020400000000000000" pitchFamily="18" charset="-128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1881343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F73A9B-7084-9568-2752-D3377FE4B977}"/>
              </a:ext>
            </a:extLst>
          </p:cNvPr>
          <p:cNvSpPr txBox="1"/>
          <p:nvPr/>
        </p:nvSpPr>
        <p:spPr>
          <a:xfrm>
            <a:off x="0" y="2321004"/>
            <a:ext cx="121920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目録贈呈</a:t>
            </a:r>
          </a:p>
        </p:txBody>
      </p:sp>
    </p:spTree>
    <p:extLst>
      <p:ext uri="{BB962C8B-B14F-4D97-AF65-F5344CB8AC3E}">
        <p14:creationId xmlns:p14="http://schemas.microsoft.com/office/powerpoint/2010/main" val="2510126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C78B7BA-04DC-4477-4946-9EDD9E4D7BCD}"/>
              </a:ext>
            </a:extLst>
          </p:cNvPr>
          <p:cNvSpPr txBox="1"/>
          <p:nvPr/>
        </p:nvSpPr>
        <p:spPr>
          <a:xfrm>
            <a:off x="829663" y="4006901"/>
            <a:ext cx="4901853" cy="10077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endParaRPr lang="en-US" altLang="ja-JP" sz="44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528071-B5EB-5C95-992B-67BB9052C698}"/>
              </a:ext>
            </a:extLst>
          </p:cNvPr>
          <p:cNvSpPr txBox="1"/>
          <p:nvPr/>
        </p:nvSpPr>
        <p:spPr>
          <a:xfrm>
            <a:off x="6442556" y="1568501"/>
            <a:ext cx="4901853" cy="100771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endParaRPr lang="en-US" altLang="ja-JP" sz="44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A0675D3-552A-2E32-2350-5300C376774C}"/>
              </a:ext>
            </a:extLst>
          </p:cNvPr>
          <p:cNvSpPr txBox="1"/>
          <p:nvPr/>
        </p:nvSpPr>
        <p:spPr>
          <a:xfrm>
            <a:off x="1546716" y="2371710"/>
            <a:ext cx="8798554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ja-JP" altLang="en-US" sz="133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卒業式閉式</a:t>
            </a:r>
            <a:endParaRPr lang="en-US" altLang="ja-JP" sz="133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9065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F73A9B-7084-9568-2752-D3377FE4B977}"/>
              </a:ext>
            </a:extLst>
          </p:cNvPr>
          <p:cNvSpPr txBox="1"/>
          <p:nvPr/>
        </p:nvSpPr>
        <p:spPr>
          <a:xfrm>
            <a:off x="-268941" y="2055692"/>
            <a:ext cx="12192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直前理事長へ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感謝状贈呈</a:t>
            </a:r>
          </a:p>
        </p:txBody>
      </p:sp>
    </p:spTree>
    <p:extLst>
      <p:ext uri="{BB962C8B-B14F-4D97-AF65-F5344CB8AC3E}">
        <p14:creationId xmlns:p14="http://schemas.microsoft.com/office/powerpoint/2010/main" val="22966311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C78B7BA-04DC-4477-4946-9EDD9E4D7BCD}"/>
              </a:ext>
            </a:extLst>
          </p:cNvPr>
          <p:cNvSpPr txBox="1"/>
          <p:nvPr/>
        </p:nvSpPr>
        <p:spPr>
          <a:xfrm>
            <a:off x="1595717" y="1121739"/>
            <a:ext cx="8462683" cy="430547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出向者からの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メッセージ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672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7F73A9B-7084-9568-2752-D3377FE4B977}"/>
              </a:ext>
            </a:extLst>
          </p:cNvPr>
          <p:cNvSpPr txBox="1"/>
          <p:nvPr/>
        </p:nvSpPr>
        <p:spPr>
          <a:xfrm>
            <a:off x="-233082" y="2644170"/>
            <a:ext cx="1219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例会皆出席者発表</a:t>
            </a:r>
          </a:p>
        </p:txBody>
      </p:sp>
    </p:spTree>
    <p:extLst>
      <p:ext uri="{BB962C8B-B14F-4D97-AF65-F5344CB8AC3E}">
        <p14:creationId xmlns:p14="http://schemas.microsoft.com/office/powerpoint/2010/main" val="29003808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C78B7BA-04DC-4477-4946-9EDD9E4D7BCD}"/>
              </a:ext>
            </a:extLst>
          </p:cNvPr>
          <p:cNvSpPr txBox="1"/>
          <p:nvPr/>
        </p:nvSpPr>
        <p:spPr>
          <a:xfrm>
            <a:off x="1606524" y="1070576"/>
            <a:ext cx="8978952" cy="4305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理事長からの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dist">
              <a:lnSpc>
                <a:spcPct val="150000"/>
              </a:lnSpc>
            </a:pPr>
            <a:r>
              <a:rPr lang="ja-JP" altLang="en-US" sz="9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メッセージ</a:t>
            </a:r>
            <a:endParaRPr lang="en-US" altLang="ja-JP" sz="9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89205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24C1B42-AB63-4894-8C35-122CBCF8C4E7}"/>
              </a:ext>
            </a:extLst>
          </p:cNvPr>
          <p:cNvSpPr txBox="1"/>
          <p:nvPr/>
        </p:nvSpPr>
        <p:spPr>
          <a:xfrm flipH="1">
            <a:off x="1219199" y="2438400"/>
            <a:ext cx="10041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9600" dirty="0"/>
              <a:t>アンケート</a:t>
            </a:r>
          </a:p>
        </p:txBody>
      </p:sp>
    </p:spTree>
    <p:extLst>
      <p:ext uri="{BB962C8B-B14F-4D97-AF65-F5344CB8AC3E}">
        <p14:creationId xmlns:p14="http://schemas.microsoft.com/office/powerpoint/2010/main" val="42345320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766F78E-6B96-217C-F12E-487877346937}"/>
              </a:ext>
            </a:extLst>
          </p:cNvPr>
          <p:cNvSpPr txBox="1"/>
          <p:nvPr/>
        </p:nvSpPr>
        <p:spPr>
          <a:xfrm>
            <a:off x="1583432" y="4130190"/>
            <a:ext cx="2701381" cy="1847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アンケート</a:t>
            </a:r>
            <a:endParaRPr kumimoji="1" lang="en-US" altLang="ja-JP" sz="4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ja-JP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(</a:t>
            </a:r>
            <a:r>
              <a:rPr kumimoji="1" lang="ja-JP" altLang="en-US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卒業生</a:t>
            </a:r>
            <a:r>
              <a:rPr kumimoji="1" lang="en-US" altLang="ja-JP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)</a:t>
            </a:r>
            <a:endParaRPr kumimoji="1" lang="ja-JP" altLang="en-US" sz="4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039E31E-0B88-F9A0-0959-FDAA8E27AD76}"/>
              </a:ext>
            </a:extLst>
          </p:cNvPr>
          <p:cNvSpPr txBox="1"/>
          <p:nvPr/>
        </p:nvSpPr>
        <p:spPr>
          <a:xfrm>
            <a:off x="7467854" y="4130190"/>
            <a:ext cx="2701381" cy="18478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アンケート</a:t>
            </a:r>
            <a:endParaRPr kumimoji="1" lang="en-US" altLang="ja-JP" sz="4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en-US" altLang="ja-JP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(</a:t>
            </a:r>
            <a:r>
              <a:rPr kumimoji="1" lang="ja-JP" altLang="en-US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在籍会員</a:t>
            </a:r>
            <a:r>
              <a:rPr kumimoji="1" lang="en-US" altLang="ja-JP" sz="40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)</a:t>
            </a:r>
            <a:endParaRPr kumimoji="1" lang="ja-JP" altLang="en-US" sz="40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7BCE97B-CF2B-4710-8127-1459283724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235" y="1097667"/>
            <a:ext cx="2800000" cy="28000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DB36363-03F0-439F-9D4E-6CDF5CBC05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8407" y="1211952"/>
            <a:ext cx="2571429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02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10A2BEFE-C881-2E6B-4863-3FA0E58CDA6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9556" b="8889"/>
          <a:stretch/>
        </p:blipFill>
        <p:spPr>
          <a:xfrm>
            <a:off x="1428129" y="571500"/>
            <a:ext cx="9335742" cy="5384800"/>
          </a:xfrm>
          <a:prstGeom prst="rect">
            <a:avLst/>
          </a:prstGeom>
        </p:spPr>
      </p:pic>
      <p:pic>
        <p:nvPicPr>
          <p:cNvPr id="2" name="02 君が代（コーラス） 1">
            <a:hlinkClick r:id="" action="ppaction://media"/>
            <a:extLst>
              <a:ext uri="{FF2B5EF4-FFF2-40B4-BE49-F238E27FC236}">
                <a16:creationId xmlns:a16="http://schemas.microsoft.com/office/drawing/2014/main" id="{0935C330-3910-DE2A-30BC-7203C500C3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8683" y="6227226"/>
            <a:ext cx="268098" cy="2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81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DDD59E70-0567-114B-45E1-97B99630E55E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3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分間スピーチ</a:t>
            </a:r>
          </a:p>
        </p:txBody>
      </p:sp>
    </p:spTree>
    <p:extLst>
      <p:ext uri="{BB962C8B-B14F-4D97-AF65-F5344CB8AC3E}">
        <p14:creationId xmlns:p14="http://schemas.microsoft.com/office/powerpoint/2010/main" val="28559061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678B229-5ABC-9075-17A6-E48715F716BC}"/>
              </a:ext>
            </a:extLst>
          </p:cNvPr>
          <p:cNvSpPr txBox="1"/>
          <p:nvPr/>
        </p:nvSpPr>
        <p:spPr>
          <a:xfrm>
            <a:off x="2342830" y="921059"/>
            <a:ext cx="69644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48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テーマ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1A48AE-EAEB-4BF5-8AA4-A9C213AE6246}"/>
              </a:ext>
            </a:extLst>
          </p:cNvPr>
          <p:cNvSpPr txBox="1"/>
          <p:nvPr/>
        </p:nvSpPr>
        <p:spPr>
          <a:xfrm>
            <a:off x="1731962" y="2184400"/>
            <a:ext cx="87280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dirty="0"/>
              <a:t>【</a:t>
            </a:r>
            <a:r>
              <a:rPr kumimoji="1" lang="ja-JP" altLang="en-US" sz="6000" dirty="0"/>
              <a:t>あなたは、青年会議所の活動を経て、どんな理想を掲げ、実現できましたか。</a:t>
            </a:r>
            <a:r>
              <a:rPr kumimoji="1" lang="en-US" altLang="ja-JP" sz="6000" dirty="0"/>
              <a:t>】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6112334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BA612F3B-A111-1188-9FCE-ADEF0A9CD61C}"/>
              </a:ext>
            </a:extLst>
          </p:cNvPr>
          <p:cNvSpPr txBox="1">
            <a:spLocks/>
          </p:cNvSpPr>
          <p:nvPr/>
        </p:nvSpPr>
        <p:spPr>
          <a:xfrm>
            <a:off x="1277257" y="0"/>
            <a:ext cx="9637486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lang="ja-JP" altLang="en-US" sz="138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出向者報告</a:t>
            </a:r>
          </a:p>
        </p:txBody>
      </p:sp>
    </p:spTree>
    <p:extLst>
      <p:ext uri="{BB962C8B-B14F-4D97-AF65-F5344CB8AC3E}">
        <p14:creationId xmlns:p14="http://schemas.microsoft.com/office/powerpoint/2010/main" val="4990703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991D3BFC-3852-06A8-2D66-CFEED233C20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報告依頼事項</a:t>
            </a:r>
          </a:p>
        </p:txBody>
      </p:sp>
    </p:spTree>
    <p:extLst>
      <p:ext uri="{BB962C8B-B14F-4D97-AF65-F5344CB8AC3E}">
        <p14:creationId xmlns:p14="http://schemas.microsoft.com/office/powerpoint/2010/main" val="34856823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683657" y="0"/>
            <a:ext cx="8824686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kumimoji="1" lang="ja-JP" altLang="en-US" sz="16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監事所見</a:t>
            </a:r>
            <a:endParaRPr lang="ja-JP" altLang="en-US" sz="16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943619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1611086" y="0"/>
            <a:ext cx="8969828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/>
            <a:r>
              <a:rPr kumimoji="1" lang="ja-JP" altLang="en-US" sz="166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閉会の辞</a:t>
            </a:r>
            <a:endParaRPr lang="ja-JP" altLang="en-US" sz="16600" b="1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965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ソング斉唱</a:t>
            </a:r>
          </a:p>
        </p:txBody>
      </p:sp>
    </p:spTree>
    <p:extLst>
      <p:ext uri="{BB962C8B-B14F-4D97-AF65-F5344CB8AC3E}">
        <p14:creationId xmlns:p14="http://schemas.microsoft.com/office/powerpoint/2010/main" val="2281467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8D62F26-002B-918F-D056-4EDFE09B5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4206" y="495300"/>
            <a:ext cx="7303587" cy="5416222"/>
          </a:xfrm>
          <a:prstGeom prst="rect">
            <a:avLst/>
          </a:prstGeom>
        </p:spPr>
      </p:pic>
      <p:pic>
        <p:nvPicPr>
          <p:cNvPr id="2" name="03 JCソング（コーラス） 1">
            <a:hlinkClick r:id="" action="ppaction://media"/>
            <a:extLst>
              <a:ext uri="{FF2B5EF4-FFF2-40B4-BE49-F238E27FC236}">
                <a16:creationId xmlns:a16="http://schemas.microsoft.com/office/drawing/2014/main" id="{A2612510-E1B5-4F1C-807B-30D2627846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8869" y="6209234"/>
            <a:ext cx="273378" cy="2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29812EDB-797D-238D-EB43-9D4C3B235F2C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JCI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</a:t>
            </a:r>
            <a:r>
              <a:rPr lang="en-US" altLang="ja-JP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Creed</a:t>
            </a:r>
            <a:r>
              <a:rPr lang="ja-JP" altLang="en-US" sz="11500" b="1" dirty="0">
                <a:latin typeface="游明朝" panose="02020400000000000000" pitchFamily="18" charset="-128"/>
                <a:ea typeface="游明朝" panose="02020400000000000000" pitchFamily="18" charset="-128"/>
              </a:rPr>
              <a:t> 唱和</a:t>
            </a:r>
          </a:p>
        </p:txBody>
      </p:sp>
    </p:spTree>
    <p:extLst>
      <p:ext uri="{BB962C8B-B14F-4D97-AF65-F5344CB8AC3E}">
        <p14:creationId xmlns:p14="http://schemas.microsoft.com/office/powerpoint/2010/main" val="3303930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1B935D-CA6D-911B-2350-C4808C99DB68}"/>
              </a:ext>
            </a:extLst>
          </p:cNvPr>
          <p:cNvSpPr txBox="1"/>
          <p:nvPr/>
        </p:nvSpPr>
        <p:spPr>
          <a:xfrm>
            <a:off x="1" y="1330188"/>
            <a:ext cx="12192000" cy="680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800" b="1" i="0" dirty="0">
                <a:effectLst/>
                <a:latin typeface="游明朝 Demibold" panose="02020600000000000000" pitchFamily="18" charset="-128"/>
                <a:ea typeface="游明朝 Demibold" panose="02020600000000000000" pitchFamily="18" charset="-128"/>
              </a:rPr>
              <a:t>The Creed of Junior Chamber International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2058482"/>
            <a:ext cx="12192000" cy="3910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We Believe;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faith in God gives meaning and purpose to human life;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the brotherhood of man transcends the sovereignty of nations;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economic justice can best be won by free men through free enterprise;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government should be of laws rather than of men;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That earth’s great treasure lies in human personality;</a:t>
            </a:r>
            <a:br>
              <a:rPr lang="en-US" altLang="ja-JP" sz="24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en-US" altLang="ja-JP" sz="2400" b="0" i="0" dirty="0"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And That service to humanity is the best work of life</a:t>
            </a:r>
            <a:endParaRPr lang="ja-JP" altLang="en-US" sz="24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4792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36615EB-73CC-5107-2288-3D8C3E9968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298" y="373106"/>
            <a:ext cx="2015404" cy="796787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06760C8-A252-BE56-584D-BD4413C9FE4C}"/>
              </a:ext>
            </a:extLst>
          </p:cNvPr>
          <p:cNvSpPr txBox="1"/>
          <p:nvPr/>
        </p:nvSpPr>
        <p:spPr>
          <a:xfrm>
            <a:off x="0" y="1587427"/>
            <a:ext cx="12192000" cy="4234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我々はかく信じる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真理は人生に意義と目的を与え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人類の同胞愛は国家による統治を超越し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公正な経済は我々の自由な経済活動によってこそ果たされ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政府には人治ではなく法治が必要であり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人間の個性はこの世の至宝であり</a:t>
            </a:r>
            <a:br>
              <a:rPr lang="ja-JP" altLang="en-US" sz="2600" dirty="0">
                <a:latin typeface="游明朝" panose="02020400000000000000" pitchFamily="18" charset="-128"/>
                <a:ea typeface="游明朝" panose="02020400000000000000" pitchFamily="18" charset="-128"/>
              </a:rPr>
            </a:br>
            <a:r>
              <a:rPr lang="ja-JP" altLang="en-US" sz="2600" b="0" i="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</a:rPr>
              <a:t>人類への奉仕が人生最大の使命である</a:t>
            </a:r>
            <a:endParaRPr lang="ja-JP" altLang="en-US" sz="2600" dirty="0">
              <a:latin typeface="游明朝" panose="02020400000000000000" pitchFamily="18" charset="-128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4805389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3463A1E1B9FDD746B1746F7DB37CBD91" ma:contentTypeVersion="10" ma:contentTypeDescription="新しいドキュメントを作成します。" ma:contentTypeScope="" ma:versionID="f4b78021dcca0cbc75919c5141caa006">
  <xsd:schema xmlns:xsd="http://www.w3.org/2001/XMLSchema" xmlns:xs="http://www.w3.org/2001/XMLSchema" xmlns:p="http://schemas.microsoft.com/office/2006/metadata/properties" xmlns:ns2="1141eaa3-31e7-4644-8a92-0ce51928ad9e" xmlns:ns3="3884176d-83a0-44a7-998e-fbf78a2f78b0" targetNamespace="http://schemas.microsoft.com/office/2006/metadata/properties" ma:root="true" ma:fieldsID="b3134240565fd823679a9cb75605ff39" ns2:_="" ns3:_="">
    <xsd:import namespace="1141eaa3-31e7-4644-8a92-0ce51928ad9e"/>
    <xsd:import namespace="3884176d-83a0-44a7-998e-fbf78a2f78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1eaa3-31e7-4644-8a92-0ce51928ad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84176d-83a0-44a7-998e-fbf78a2f78b0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987EA65-452F-4E6A-814F-88C90983CF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41eaa3-31e7-4644-8a92-0ce51928ad9e"/>
    <ds:schemaRef ds:uri="3884176d-83a0-44a7-998e-fbf78a2f78b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F5A8D6-5C98-41A5-AEAA-F7A45044DA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BE01F2-9F4C-4534-AC3E-C911570E96CE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www.w3.org/XML/1998/namespace"/>
    <ds:schemaRef ds:uri="3884176d-83a0-44a7-998e-fbf78a2f78b0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1141eaa3-31e7-4644-8a92-0ce51928ad9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18402</TotalTime>
  <Words>809</Words>
  <Application>Microsoft Office PowerPoint</Application>
  <PresentationFormat>ワイド画面</PresentationFormat>
  <Paragraphs>126</Paragraphs>
  <Slides>45</Slides>
  <Notes>37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45</vt:i4>
      </vt:variant>
    </vt:vector>
  </HeadingPairs>
  <TitlesOfParts>
    <vt:vector size="51" baseType="lpstr">
      <vt:lpstr>ＭＳ Ｐゴシック</vt:lpstr>
      <vt:lpstr>游ゴシック</vt:lpstr>
      <vt:lpstr>游明朝</vt:lpstr>
      <vt:lpstr>游明朝 Demibold</vt:lpstr>
      <vt:lpstr>Arial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４月度例会</dc:title>
  <dc:creator>江間卓也</dc:creator>
  <cp:lastModifiedBy>user</cp:lastModifiedBy>
  <cp:revision>519</cp:revision>
  <cp:lastPrinted>2023-04-17T11:30:09Z</cp:lastPrinted>
  <dcterms:created xsi:type="dcterms:W3CDTF">2015-03-04T10:28:14Z</dcterms:created>
  <dcterms:modified xsi:type="dcterms:W3CDTF">2025-12-05T12:20:40Z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0x0101003463A1E1B9FDD746B1746F7DB37CBD91</vt:lpwstr>
  </property>
</Properties>
</file>