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60" r:id="rId4"/>
  </p:sldMasterIdLst>
  <p:notesMasterIdLst>
    <p:notesMasterId r:id="rId46"/>
  </p:notesMasterIdLst>
  <p:handoutMasterIdLst>
    <p:handoutMasterId r:id="rId47"/>
  </p:handoutMasterIdLst>
  <p:sldIdLst>
    <p:sldId id="412" r:id="rId5"/>
    <p:sldId id="413" r:id="rId6"/>
    <p:sldId id="414" r:id="rId7"/>
    <p:sldId id="415" r:id="rId8"/>
    <p:sldId id="416" r:id="rId9"/>
    <p:sldId id="418" r:id="rId10"/>
    <p:sldId id="417" r:id="rId11"/>
    <p:sldId id="460" r:id="rId12"/>
    <p:sldId id="461" r:id="rId13"/>
    <p:sldId id="420" r:id="rId14"/>
    <p:sldId id="462" r:id="rId15"/>
    <p:sldId id="463" r:id="rId16"/>
    <p:sldId id="422" r:id="rId17"/>
    <p:sldId id="464" r:id="rId18"/>
    <p:sldId id="465" r:id="rId19"/>
    <p:sldId id="454" r:id="rId20"/>
    <p:sldId id="425" r:id="rId21"/>
    <p:sldId id="426" r:id="rId22"/>
    <p:sldId id="448" r:id="rId23"/>
    <p:sldId id="449" r:id="rId24"/>
    <p:sldId id="450" r:id="rId25"/>
    <p:sldId id="451" r:id="rId26"/>
    <p:sldId id="452" r:id="rId27"/>
    <p:sldId id="499" r:id="rId28"/>
    <p:sldId id="468" r:id="rId29"/>
    <p:sldId id="496" r:id="rId30"/>
    <p:sldId id="478" r:id="rId31"/>
    <p:sldId id="497" r:id="rId32"/>
    <p:sldId id="474" r:id="rId33"/>
    <p:sldId id="498" r:id="rId34"/>
    <p:sldId id="501" r:id="rId35"/>
    <p:sldId id="477" r:id="rId36"/>
    <p:sldId id="491" r:id="rId37"/>
    <p:sldId id="457" r:id="rId38"/>
    <p:sldId id="483" r:id="rId39"/>
    <p:sldId id="458" r:id="rId40"/>
    <p:sldId id="456" r:id="rId41"/>
    <p:sldId id="428" r:id="rId42"/>
    <p:sldId id="429" r:id="rId43"/>
    <p:sldId id="430" r:id="rId44"/>
    <p:sldId id="431" r:id="rId45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EEDF16"/>
    <a:srgbClr val="3FB5D9"/>
    <a:srgbClr val="FF33CC"/>
    <a:srgbClr val="CCFFFF"/>
    <a:srgbClr val="EECF16"/>
    <a:srgbClr val="FFA979"/>
    <a:srgbClr val="FF5C04"/>
    <a:srgbClr val="FF33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31" autoAdjust="0"/>
    <p:restoredTop sz="78488" autoAdjust="0"/>
  </p:normalViewPr>
  <p:slideViewPr>
    <p:cSldViewPr snapToGrid="0">
      <p:cViewPr varScale="1">
        <p:scale>
          <a:sx n="57" d="100"/>
          <a:sy n="57" d="100"/>
        </p:scale>
        <p:origin x="84" y="21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89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E79B5F4C-2785-5B46-6730-B58FE5D0DCA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23DBD82-63A0-8173-986E-AFC298DF73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77573-001E-4689-86B3-9E09C8083158}" type="datetimeFigureOut">
              <a:rPr kumimoji="1" lang="ja-JP" altLang="en-US" smtClean="0"/>
              <a:t>2025/8/11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D00F924-5485-8311-6720-1F87CF182F1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5E373AD-FD44-BF3B-B728-858B4E2215D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4A0DE-39C3-4AA6-98BC-1E0D57B1FA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35891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FB43C-91AC-42BB-8B71-741AF3D3D9EC}" type="datetimeFigureOut">
              <a:rPr kumimoji="1" lang="ja-JP" altLang="en-US" smtClean="0"/>
              <a:t>2025/8/11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CD111-709A-4FCA-A3C8-FEDAC10A79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1702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5972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334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2300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3559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5804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1893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55406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3386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93339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3502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518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0493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8334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279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7284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9639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68043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0101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6142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0363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9025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4105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2152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65106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43770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709262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230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81465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95310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0480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43764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4528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242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606878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40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217279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41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2091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33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7442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039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658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CD111-709A-4FCA-A3C8-FEDAC10A792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4887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8799493-6589-E33F-DFC8-3CA23872DB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0426" y="274638"/>
            <a:ext cx="107051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12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1"/>
            </a:lvl1pPr>
          </a:lstStyle>
          <a:p>
            <a:fld id="{C764DE79-268F-4C1A-8933-263129D2AF90}" type="datetimeFigureOut">
              <a:rPr lang="en-US" smtClean="0"/>
              <a:t>8/11/2025</a:t>
            </a:fld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1"/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1"/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1566211-C060-58FA-CB6F-D8C373CF96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0426" y="274638"/>
            <a:ext cx="1070510" cy="476250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1F6CC8A-AC36-E19A-624F-7F9D679BA7F0}"/>
              </a:ext>
            </a:extLst>
          </p:cNvPr>
          <p:cNvSpPr/>
          <p:nvPr userDrawn="1"/>
        </p:nvSpPr>
        <p:spPr>
          <a:xfrm>
            <a:off x="0" y="6583362"/>
            <a:ext cx="12192000" cy="274639"/>
          </a:xfrm>
          <a:prstGeom prst="rect">
            <a:avLst/>
          </a:prstGeom>
          <a:solidFill>
            <a:srgbClr val="3FB5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1" dirty="0"/>
          </a:p>
        </p:txBody>
      </p:sp>
    </p:spTree>
    <p:extLst>
      <p:ext uri="{BB962C8B-B14F-4D97-AF65-F5344CB8AC3E}">
        <p14:creationId xmlns:p14="http://schemas.microsoft.com/office/powerpoint/2010/main" val="2345985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11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23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34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46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8" indent="-342908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69" indent="-285757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29" indent="-228606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41" indent="-228606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52" indent="-228606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63" indent="-228606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75" indent="-228606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86" indent="-228606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98" indent="-228606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FFF66">
                <a:alpha val="45000"/>
              </a:srgbClr>
            </a:gs>
            <a:gs pos="0">
              <a:srgbClr val="87D1E7"/>
            </a:gs>
            <a:gs pos="42000">
              <a:schemeClr val="bg1">
                <a:alpha val="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90DAA1C1-53AB-5BE0-181A-607F12EFB8E8}"/>
              </a:ext>
            </a:extLst>
          </p:cNvPr>
          <p:cNvSpPr txBox="1">
            <a:spLocks/>
          </p:cNvSpPr>
          <p:nvPr/>
        </p:nvSpPr>
        <p:spPr bwMode="auto">
          <a:xfrm>
            <a:off x="2469712" y="1510865"/>
            <a:ext cx="7252569" cy="345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ja-JP" altLang="en-US" sz="8800" b="1" kern="0" dirty="0">
                <a:latin typeface="游明朝" panose="02020400000000000000" pitchFamily="18" charset="-128"/>
                <a:ea typeface="游明朝" panose="02020400000000000000" pitchFamily="18" charset="-128"/>
              </a:rPr>
              <a:t>第 二 回</a:t>
            </a:r>
            <a:endParaRPr lang="en-US" altLang="ja-JP" sz="8800" b="1" kern="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marL="0" indent="0" algn="dist">
              <a:buFontTx/>
              <a:buNone/>
            </a:pPr>
            <a:r>
              <a:rPr lang="ja-JP" altLang="en-US" sz="11500" b="1" kern="0" dirty="0">
                <a:latin typeface="游明朝" panose="02020400000000000000" pitchFamily="18" charset="-128"/>
                <a:ea typeface="游明朝" panose="02020400000000000000" pitchFamily="18" charset="-128"/>
              </a:rPr>
              <a:t>臨時総会</a:t>
            </a:r>
            <a:endParaRPr lang="en-US" altLang="ja-JP" sz="11500" b="1" kern="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" name="サブタイトル 2">
            <a:extLst>
              <a:ext uri="{FF2B5EF4-FFF2-40B4-BE49-F238E27FC236}">
                <a16:creationId xmlns:a16="http://schemas.microsoft.com/office/drawing/2014/main" id="{7B9069E4-A50A-BC89-DA29-0023264BB7E0}"/>
              </a:ext>
            </a:extLst>
          </p:cNvPr>
          <p:cNvSpPr>
            <a:spLocks noGrp="1"/>
          </p:cNvSpPr>
          <p:nvPr/>
        </p:nvSpPr>
        <p:spPr bwMode="auto">
          <a:xfrm>
            <a:off x="-4" y="5179034"/>
            <a:ext cx="12192003" cy="967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457200">
              <a:lnSpc>
                <a:spcPct val="150000"/>
              </a:lnSpc>
            </a:pPr>
            <a:r>
              <a:rPr lang="en-US" altLang="ja-JP" sz="2000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19</a:t>
            </a:r>
            <a:r>
              <a:rPr lang="ja-JP" altLang="en-US" sz="2000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時より開始となります　もうしばらくお待ち下さい</a:t>
            </a:r>
            <a:endParaRPr lang="en-US" altLang="ja-JP" sz="2000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defTabSz="457200">
              <a:lnSpc>
                <a:spcPct val="150000"/>
              </a:lnSpc>
            </a:pPr>
            <a:r>
              <a:rPr lang="ja-JP" altLang="en-US" sz="1200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携帯電話はお切りになるか、マナーモードに設定くださいますようお願いいたします。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E092CFF-CE2C-25AD-4FBC-467CEE7EC4C8}"/>
              </a:ext>
            </a:extLst>
          </p:cNvPr>
          <p:cNvSpPr txBox="1"/>
          <p:nvPr/>
        </p:nvSpPr>
        <p:spPr>
          <a:xfrm>
            <a:off x="2772229" y="710983"/>
            <a:ext cx="66475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dist">
              <a:buFontTx/>
              <a:buNone/>
            </a:pPr>
            <a:r>
              <a:rPr lang="ja-JP" altLang="en-US" sz="3200" b="1" kern="0" dirty="0">
                <a:latin typeface="游明朝" panose="02020400000000000000" pitchFamily="18" charset="-128"/>
                <a:ea typeface="游明朝" panose="02020400000000000000" pitchFamily="18" charset="-128"/>
              </a:rPr>
              <a:t>一般社団法人四日市青年会議所</a:t>
            </a:r>
            <a:endParaRPr lang="en-US" altLang="ja-JP" sz="3200" b="1" kern="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5511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14BEE1F-F249-F118-9D1E-168E16362B38}"/>
              </a:ext>
            </a:extLst>
          </p:cNvPr>
          <p:cNvSpPr txBox="1"/>
          <p:nvPr/>
        </p:nvSpPr>
        <p:spPr>
          <a:xfrm>
            <a:off x="2080260" y="1329187"/>
            <a:ext cx="8709660" cy="3529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96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JCI Mission</a:t>
            </a:r>
            <a:r>
              <a:rPr lang="ja-JP" altLang="en-US" sz="96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・</a:t>
            </a:r>
            <a:endParaRPr lang="en-US" altLang="ja-JP" sz="96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20000"/>
              </a:lnSpc>
            </a:pPr>
            <a:r>
              <a:rPr lang="en-US" altLang="ja-JP" sz="96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JCI</a:t>
            </a:r>
            <a:r>
              <a:rPr lang="ja-JP" altLang="en-US" sz="96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en-US" altLang="ja-JP" sz="96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Vision </a:t>
            </a:r>
            <a:r>
              <a:rPr lang="ja-JP" altLang="en-US" sz="96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唱和</a:t>
            </a:r>
          </a:p>
        </p:txBody>
      </p:sp>
    </p:spTree>
    <p:extLst>
      <p:ext uri="{BB962C8B-B14F-4D97-AF65-F5344CB8AC3E}">
        <p14:creationId xmlns:p14="http://schemas.microsoft.com/office/powerpoint/2010/main" val="3183888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36615EB-73CC-5107-2288-3D8C3E996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298" y="373106"/>
            <a:ext cx="2015404" cy="79678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06760C8-A252-BE56-584D-BD4413C9FE4C}"/>
              </a:ext>
            </a:extLst>
          </p:cNvPr>
          <p:cNvSpPr txBox="1"/>
          <p:nvPr/>
        </p:nvSpPr>
        <p:spPr>
          <a:xfrm>
            <a:off x="0" y="1587427"/>
            <a:ext cx="12192000" cy="1966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800" b="1" i="0" dirty="0">
                <a:solidFill>
                  <a:srgbClr val="000000"/>
                </a:solidFill>
                <a:effectLst/>
                <a:latin typeface="游明朝 Demibold" panose="02020600000000000000" pitchFamily="18" charset="-128"/>
                <a:ea typeface="游明朝 Demibold" panose="02020600000000000000" pitchFamily="18" charset="-128"/>
              </a:rPr>
              <a:t>JCI Mission:</a:t>
            </a:r>
            <a:br>
              <a:rPr lang="en-US" altLang="ja-JP" sz="28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en-US" altLang="ja-JP" sz="28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To provide leadership development opportunities</a:t>
            </a:r>
            <a:br>
              <a:rPr lang="en-US" altLang="ja-JP" sz="28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en-US" altLang="ja-JP" sz="28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that empower young people to create positive change.</a:t>
            </a:r>
            <a:endParaRPr lang="ja-JP" altLang="en-US" sz="26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3B3D232-1140-1BA2-8817-B7ED0F69BA20}"/>
              </a:ext>
            </a:extLst>
          </p:cNvPr>
          <p:cNvSpPr txBox="1"/>
          <p:nvPr/>
        </p:nvSpPr>
        <p:spPr>
          <a:xfrm>
            <a:off x="0" y="3949442"/>
            <a:ext cx="12192000" cy="1321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8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青年会議所は、青年が社会により良い変化をもたらすために</a:t>
            </a:r>
            <a:br>
              <a:rPr lang="ja-JP" altLang="en-US" sz="28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28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リーダーシップの開発と成長の機会を提供する。</a:t>
            </a:r>
            <a:endParaRPr lang="ja-JP" altLang="en-US" sz="28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1364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36615EB-73CC-5107-2288-3D8C3E996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298" y="373106"/>
            <a:ext cx="2015404" cy="79678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06760C8-A252-BE56-584D-BD4413C9FE4C}"/>
              </a:ext>
            </a:extLst>
          </p:cNvPr>
          <p:cNvSpPr txBox="1"/>
          <p:nvPr/>
        </p:nvSpPr>
        <p:spPr>
          <a:xfrm>
            <a:off x="0" y="1919936"/>
            <a:ext cx="12192000" cy="1320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800" b="1" i="0" dirty="0">
                <a:solidFill>
                  <a:srgbClr val="000000"/>
                </a:solidFill>
                <a:effectLst/>
                <a:latin typeface="游明朝 Demibold" panose="02020600000000000000" pitchFamily="18" charset="-128"/>
                <a:ea typeface="游明朝 Demibold" panose="02020600000000000000" pitchFamily="18" charset="-128"/>
              </a:rPr>
              <a:t>JCI Vision:</a:t>
            </a:r>
            <a:br>
              <a:rPr lang="en-US" altLang="ja-JP" sz="28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en-US" altLang="ja-JP" sz="28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To be the foremost global network of young leaders.</a:t>
            </a:r>
            <a:endParaRPr lang="ja-JP" altLang="en-US" sz="26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3B3D232-1140-1BA2-8817-B7ED0F69BA20}"/>
              </a:ext>
            </a:extLst>
          </p:cNvPr>
          <p:cNvSpPr txBox="1"/>
          <p:nvPr/>
        </p:nvSpPr>
        <p:spPr>
          <a:xfrm>
            <a:off x="0" y="3429000"/>
            <a:ext cx="12192000" cy="5916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青年会議所が、若きリーダーの国際的ネットワークを先導する組織となる。</a:t>
            </a:r>
            <a:endParaRPr lang="ja-JP" altLang="en-US" sz="2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6871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altLang="ja-JP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JC</a:t>
            </a:r>
            <a:r>
              <a:rPr lang="ja-JP" altLang="en-US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宣言文朗読</a:t>
            </a:r>
            <a:br>
              <a:rPr lang="en-US" altLang="ja-JP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綱領唱和</a:t>
            </a:r>
          </a:p>
        </p:txBody>
      </p:sp>
    </p:spTree>
    <p:extLst>
      <p:ext uri="{BB962C8B-B14F-4D97-AF65-F5344CB8AC3E}">
        <p14:creationId xmlns:p14="http://schemas.microsoft.com/office/powerpoint/2010/main" val="25035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36615EB-73CC-5107-2288-3D8C3E996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298" y="373106"/>
            <a:ext cx="2015404" cy="79678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06760C8-A252-BE56-584D-BD4413C9FE4C}"/>
              </a:ext>
            </a:extLst>
          </p:cNvPr>
          <p:cNvSpPr txBox="1"/>
          <p:nvPr/>
        </p:nvSpPr>
        <p:spPr>
          <a:xfrm>
            <a:off x="0" y="1476590"/>
            <a:ext cx="12192000" cy="45436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3600" b="1" i="0" dirty="0">
                <a:solidFill>
                  <a:srgbClr val="000000"/>
                </a:solidFill>
                <a:effectLst/>
                <a:latin typeface="游明朝 Demibold" panose="02020600000000000000" pitchFamily="18" charset="-128"/>
                <a:ea typeface="游明朝 Demibold" panose="02020600000000000000" pitchFamily="18" charset="-128"/>
              </a:rPr>
              <a:t>JC</a:t>
            </a:r>
            <a:r>
              <a:rPr lang="ja-JP" altLang="en-US" sz="3600" b="1" i="0" dirty="0">
                <a:solidFill>
                  <a:srgbClr val="000000"/>
                </a:solidFill>
                <a:effectLst/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宣言</a:t>
            </a:r>
            <a:br>
              <a:rPr lang="en-US" altLang="ja-JP" sz="32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32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日本の青年会議所は</a:t>
            </a:r>
            <a:br>
              <a:rPr lang="ja-JP" altLang="en-US" sz="32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32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希望をもたらす変革の起点として</a:t>
            </a:r>
            <a:br>
              <a:rPr lang="ja-JP" altLang="en-US" sz="32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32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輝く個性が調和する未来を描き</a:t>
            </a:r>
            <a:br>
              <a:rPr lang="ja-JP" altLang="en-US" sz="32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32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社会の課題を解決することで</a:t>
            </a:r>
            <a:br>
              <a:rPr lang="ja-JP" altLang="en-US" sz="32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32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持続可能な地域を創ることを誓う。</a:t>
            </a:r>
            <a:endParaRPr lang="ja-JP" altLang="en-US" sz="28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6281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36615EB-73CC-5107-2288-3D8C3E996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298" y="373106"/>
            <a:ext cx="2015404" cy="79678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06760C8-A252-BE56-584D-BD4413C9FE4C}"/>
              </a:ext>
            </a:extLst>
          </p:cNvPr>
          <p:cNvSpPr txBox="1"/>
          <p:nvPr/>
        </p:nvSpPr>
        <p:spPr>
          <a:xfrm>
            <a:off x="0" y="1476590"/>
            <a:ext cx="12192000" cy="45436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600" b="1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綱領</a:t>
            </a:r>
            <a:br>
              <a:rPr lang="en-US" altLang="ja-JP" sz="32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32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われわれ</a:t>
            </a:r>
            <a:r>
              <a:rPr lang="en-US" altLang="ja-JP" sz="32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JAYCEE</a:t>
            </a:r>
            <a:r>
              <a:rPr lang="ja-JP" altLang="en-US" sz="32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は</a:t>
            </a:r>
            <a:br>
              <a:rPr lang="ja-JP" altLang="en-US" sz="32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32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社会的・国家的・国際的な責任を自覚し</a:t>
            </a:r>
            <a:br>
              <a:rPr lang="ja-JP" altLang="en-US" sz="32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32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志を同じうする者相集い力を合わせ</a:t>
            </a:r>
            <a:br>
              <a:rPr lang="ja-JP" altLang="en-US" sz="32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32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青年としての英知と勇気と情熱をもって</a:t>
            </a:r>
            <a:br>
              <a:rPr lang="ja-JP" altLang="en-US" sz="32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32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明るい豊かな社会を築き上げよう。</a:t>
            </a:r>
            <a:endParaRPr lang="ja-JP" altLang="en-US" sz="28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8948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5CA81C-8B2D-68FE-F63E-7E8F9178F437}"/>
              </a:ext>
            </a:extLst>
          </p:cNvPr>
          <p:cNvSpPr txBox="1">
            <a:spLocks/>
          </p:cNvSpPr>
          <p:nvPr/>
        </p:nvSpPr>
        <p:spPr>
          <a:xfrm>
            <a:off x="2104571" y="758590"/>
            <a:ext cx="7982858" cy="10287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11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6pPr>
            <a:lvl7pPr marL="91442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7pPr>
            <a:lvl8pPr marL="137163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8pPr>
            <a:lvl9pPr marL="182884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dist" defTabSz="914400"/>
            <a:r>
              <a:rPr lang="ja-JP" altLang="en-US" sz="3600" kern="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一般社団法人四日市青年会議所</a:t>
            </a:r>
            <a:endParaRPr lang="ja-JP" altLang="en-US" sz="3200" kern="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7F73A9B-7084-9568-2752-D3377FE4B977}"/>
              </a:ext>
            </a:extLst>
          </p:cNvPr>
          <p:cNvSpPr txBox="1"/>
          <p:nvPr/>
        </p:nvSpPr>
        <p:spPr>
          <a:xfrm>
            <a:off x="0" y="1787290"/>
            <a:ext cx="12192000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1500" b="1" kern="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2025</a:t>
            </a:r>
            <a:r>
              <a:rPr lang="ja-JP" altLang="en-US" sz="11500" b="1" kern="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年度</a:t>
            </a:r>
            <a:endParaRPr lang="en-US" altLang="ja-JP" sz="11500" b="1" kern="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/>
            <a:r>
              <a:rPr lang="ja-JP" altLang="en-US" sz="11500" b="1" kern="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スローガン唱和</a:t>
            </a:r>
            <a:endParaRPr lang="ja-JP" altLang="en-US" sz="115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88885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C5C242C3-6880-1FBA-C5F7-2CF1D6C48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4319" y="1226318"/>
            <a:ext cx="10243362" cy="312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0888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10CC8398-F98D-BFBC-A78F-B0A0601A6BF3}"/>
              </a:ext>
            </a:extLst>
          </p:cNvPr>
          <p:cNvSpPr txBox="1">
            <a:spLocks/>
          </p:cNvSpPr>
          <p:nvPr/>
        </p:nvSpPr>
        <p:spPr>
          <a:xfrm>
            <a:off x="1248229" y="0"/>
            <a:ext cx="9695542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ja-JP" altLang="en-US" sz="13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理事長挨拶</a:t>
            </a:r>
          </a:p>
        </p:txBody>
      </p:sp>
    </p:spTree>
    <p:extLst>
      <p:ext uri="{BB962C8B-B14F-4D97-AF65-F5344CB8AC3E}">
        <p14:creationId xmlns:p14="http://schemas.microsoft.com/office/powerpoint/2010/main" val="10212222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FBB6EB-DB9D-B2E3-46DA-BFAD358CB0E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13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総会成立宣言</a:t>
            </a:r>
          </a:p>
        </p:txBody>
      </p:sp>
    </p:spTree>
    <p:extLst>
      <p:ext uri="{BB962C8B-B14F-4D97-AF65-F5344CB8AC3E}">
        <p14:creationId xmlns:p14="http://schemas.microsoft.com/office/powerpoint/2010/main" val="930902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1494971" y="-1"/>
            <a:ext cx="9202058" cy="68580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ja-JP" altLang="en-US" sz="16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開会の辞</a:t>
            </a:r>
          </a:p>
        </p:txBody>
      </p:sp>
    </p:spTree>
    <p:extLst>
      <p:ext uri="{BB962C8B-B14F-4D97-AF65-F5344CB8AC3E}">
        <p14:creationId xmlns:p14="http://schemas.microsoft.com/office/powerpoint/2010/main" val="5319660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C6A0B4B1-57FC-65A9-5BEF-BB8F7E2B5FDD}"/>
              </a:ext>
            </a:extLst>
          </p:cNvPr>
          <p:cNvSpPr txBox="1">
            <a:spLocks/>
          </p:cNvSpPr>
          <p:nvPr/>
        </p:nvSpPr>
        <p:spPr>
          <a:xfrm>
            <a:off x="1465943" y="0"/>
            <a:ext cx="9260114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ja-JP" altLang="en-US" sz="166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議長選出</a:t>
            </a:r>
          </a:p>
        </p:txBody>
      </p:sp>
    </p:spTree>
    <p:extLst>
      <p:ext uri="{BB962C8B-B14F-4D97-AF65-F5344CB8AC3E}">
        <p14:creationId xmlns:p14="http://schemas.microsoft.com/office/powerpoint/2010/main" val="36045340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B89964-A6FF-3CF3-9234-0720CCC03DB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配布資料</a:t>
            </a:r>
            <a:r>
              <a:rPr lang="ja-JP" altLang="en-US" sz="96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の</a:t>
            </a:r>
            <a:r>
              <a:rPr lang="ja-JP" altLang="en-US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確認</a:t>
            </a:r>
          </a:p>
        </p:txBody>
      </p:sp>
    </p:spTree>
    <p:extLst>
      <p:ext uri="{BB962C8B-B14F-4D97-AF65-F5344CB8AC3E}">
        <p14:creationId xmlns:p14="http://schemas.microsoft.com/office/powerpoint/2010/main" val="7056156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C4D0BCDD-0550-D73B-C361-33A5B18C935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ja-JP" altLang="en-US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議事録作成人</a:t>
            </a:r>
            <a:endParaRPr lang="en-US" altLang="ja-JP" sz="115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>
              <a:lnSpc>
                <a:spcPct val="100000"/>
              </a:lnSpc>
            </a:pPr>
            <a:r>
              <a:rPr lang="ja-JP" altLang="en-US" sz="8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および</a:t>
            </a:r>
            <a:endParaRPr lang="en-US" altLang="ja-JP" sz="88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>
              <a:lnSpc>
                <a:spcPct val="100000"/>
              </a:lnSpc>
            </a:pPr>
            <a:r>
              <a:rPr lang="ja-JP" altLang="en-US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署名人指名</a:t>
            </a:r>
          </a:p>
        </p:txBody>
      </p:sp>
    </p:spTree>
    <p:extLst>
      <p:ext uri="{BB962C8B-B14F-4D97-AF65-F5344CB8AC3E}">
        <p14:creationId xmlns:p14="http://schemas.microsoft.com/office/powerpoint/2010/main" val="30958154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6A22AE-7752-F79C-6E4A-FC6EBEC2CFC4}"/>
              </a:ext>
            </a:extLst>
          </p:cNvPr>
          <p:cNvSpPr txBox="1">
            <a:spLocks/>
          </p:cNvSpPr>
          <p:nvPr/>
        </p:nvSpPr>
        <p:spPr>
          <a:xfrm>
            <a:off x="1335314" y="0"/>
            <a:ext cx="9521372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13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審議事項</a:t>
            </a:r>
            <a:endParaRPr lang="en-US" altLang="ja-JP" sz="138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/>
            <a:r>
              <a:rPr lang="ja-JP" altLang="en-US" sz="13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確認</a:t>
            </a:r>
          </a:p>
        </p:txBody>
      </p:sp>
    </p:spTree>
    <p:extLst>
      <p:ext uri="{BB962C8B-B14F-4D97-AF65-F5344CB8AC3E}">
        <p14:creationId xmlns:p14="http://schemas.microsoft.com/office/powerpoint/2010/main" val="14068856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3B25179-5DA2-0EEA-E20E-79B0EB8C77F9}"/>
              </a:ext>
            </a:extLst>
          </p:cNvPr>
          <p:cNvSpPr txBox="1"/>
          <p:nvPr/>
        </p:nvSpPr>
        <p:spPr>
          <a:xfrm>
            <a:off x="0" y="636822"/>
            <a:ext cx="12192000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400" b="1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第</a:t>
            </a:r>
            <a:r>
              <a:rPr lang="en-US" altLang="ja-JP" sz="2400" b="1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1</a:t>
            </a:r>
            <a:r>
              <a:rPr lang="ja-JP" altLang="en-US" sz="2400" b="1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号議案</a:t>
            </a:r>
            <a:endParaRPr lang="en-US" altLang="ja-JP" sz="2400" b="1" i="0" u="none" strike="noStrike" baseline="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/>
            <a:r>
              <a:rPr lang="ja-JP" altLang="en-US" sz="3200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一般社団法人四日市青年会議所</a:t>
            </a:r>
            <a:endParaRPr lang="en-US" altLang="ja-JP" sz="32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/>
            <a:r>
              <a:rPr lang="en-US" altLang="ja-JP" sz="3200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2026</a:t>
            </a:r>
            <a:r>
              <a:rPr lang="ja-JP" altLang="en-US" sz="3200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年度 理事予定者承認の件</a:t>
            </a:r>
          </a:p>
          <a:p>
            <a:pPr algn="ctr"/>
            <a:endParaRPr lang="en-US" altLang="ja-JP" sz="3200" i="0" u="none" strike="noStrike" baseline="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/>
            <a:r>
              <a:rPr lang="ja-JP" altLang="en-US" sz="2400" b="1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第</a:t>
            </a:r>
            <a:r>
              <a:rPr lang="en-US" altLang="ja-JP" sz="2400" b="1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2</a:t>
            </a:r>
            <a:r>
              <a:rPr lang="ja-JP" altLang="en-US" sz="2400" b="1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号議案</a:t>
            </a:r>
            <a:endParaRPr lang="en-US" altLang="ja-JP" sz="2400" b="1" i="0" u="none" strike="noStrike" baseline="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/>
            <a:r>
              <a:rPr lang="ja-JP" altLang="en-US" sz="3200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一般社団法人四日市青年会議所</a:t>
            </a:r>
            <a:endParaRPr lang="en-US" altLang="ja-JP" sz="32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/>
            <a:r>
              <a:rPr lang="en-US" altLang="ja-JP" sz="3200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2026</a:t>
            </a:r>
            <a:r>
              <a:rPr lang="ja-JP" altLang="en-US" sz="3200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年度 副理事長予定者 承認の件	</a:t>
            </a:r>
          </a:p>
          <a:p>
            <a:pPr algn="ctr"/>
            <a:endParaRPr lang="en-US" altLang="ja-JP" sz="3200" i="0" u="none" strike="noStrike" baseline="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/>
            <a:r>
              <a:rPr lang="ja-JP" altLang="en-US" sz="2400" b="1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第</a:t>
            </a:r>
            <a:r>
              <a:rPr lang="en-US" altLang="ja-JP" sz="2400" b="1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3</a:t>
            </a:r>
            <a:r>
              <a:rPr lang="ja-JP" altLang="en-US" sz="2400" b="1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号議案</a:t>
            </a:r>
            <a:endParaRPr lang="en-US" altLang="ja-JP" sz="2400" b="1" i="0" u="none" strike="noStrike" baseline="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/>
            <a:r>
              <a:rPr lang="ja-JP" altLang="en-US" sz="3200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一般社団法人四日市青年会議所</a:t>
            </a:r>
            <a:endParaRPr lang="en-US" altLang="ja-JP" sz="32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/>
            <a:r>
              <a:rPr lang="en-US" altLang="ja-JP" sz="3200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2026</a:t>
            </a:r>
            <a:r>
              <a:rPr lang="ja-JP" altLang="en-US" sz="3200" i="0" u="none" strike="noStrike" baseline="0" dirty="0">
                <a:latin typeface="游明朝" panose="02020400000000000000" pitchFamily="18" charset="-128"/>
                <a:ea typeface="游明朝" panose="02020400000000000000" pitchFamily="18" charset="-128"/>
              </a:rPr>
              <a:t>年度 専務理事予定者 承認の件	</a:t>
            </a:r>
          </a:p>
        </p:txBody>
      </p:sp>
    </p:spTree>
    <p:extLst>
      <p:ext uri="{BB962C8B-B14F-4D97-AF65-F5344CB8AC3E}">
        <p14:creationId xmlns:p14="http://schemas.microsoft.com/office/powerpoint/2010/main" val="21881343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7F73A9B-7084-9568-2752-D3377FE4B977}"/>
              </a:ext>
            </a:extLst>
          </p:cNvPr>
          <p:cNvSpPr txBox="1"/>
          <p:nvPr/>
        </p:nvSpPr>
        <p:spPr>
          <a:xfrm>
            <a:off x="0" y="1213009"/>
            <a:ext cx="1219200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3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第１号議案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C78B7BA-04DC-4477-4946-9EDD9E4D7BCD}"/>
              </a:ext>
            </a:extLst>
          </p:cNvPr>
          <p:cNvSpPr txBox="1"/>
          <p:nvPr/>
        </p:nvSpPr>
        <p:spPr>
          <a:xfrm>
            <a:off x="0" y="3672874"/>
            <a:ext cx="121920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一般社団法人四日市青年会議所</a:t>
            </a:r>
            <a:endParaRPr lang="en-US" altLang="ja-JP" sz="44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/>
            <a:r>
              <a:rPr lang="en-US" altLang="ja-JP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2026</a:t>
            </a:r>
            <a:r>
              <a:rPr lang="ja-JP" altLang="en-US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年度 理事予定者 承認の件</a:t>
            </a:r>
          </a:p>
        </p:txBody>
      </p:sp>
    </p:spTree>
    <p:extLst>
      <p:ext uri="{BB962C8B-B14F-4D97-AF65-F5344CB8AC3E}">
        <p14:creationId xmlns:p14="http://schemas.microsoft.com/office/powerpoint/2010/main" val="25101265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C78B7BA-04DC-4477-4946-9EDD9E4D7BCD}"/>
              </a:ext>
            </a:extLst>
          </p:cNvPr>
          <p:cNvSpPr txBox="1"/>
          <p:nvPr/>
        </p:nvSpPr>
        <p:spPr>
          <a:xfrm>
            <a:off x="847593" y="1568501"/>
            <a:ext cx="4901853" cy="423532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60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萩　 広光 </a:t>
            </a:r>
            <a:r>
              <a:rPr lang="ja-JP" altLang="en-US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君</a:t>
            </a:r>
            <a:endParaRPr lang="en-US" altLang="ja-JP" sz="44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dist">
              <a:lnSpc>
                <a:spcPct val="150000"/>
              </a:lnSpc>
            </a:pPr>
            <a:r>
              <a:rPr lang="ja-JP" altLang="en-US" sz="60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若林 正幸 </a:t>
            </a:r>
            <a:r>
              <a:rPr lang="ja-JP" altLang="en-US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君</a:t>
            </a:r>
            <a:endParaRPr lang="en-US" altLang="ja-JP" sz="44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dist">
              <a:lnSpc>
                <a:spcPct val="150000"/>
              </a:lnSpc>
            </a:pPr>
            <a:r>
              <a:rPr lang="ja-JP" altLang="en-US" sz="60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森　 友樹 </a:t>
            </a:r>
            <a:r>
              <a:rPr lang="ja-JP" altLang="en-US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君</a:t>
            </a:r>
            <a:endParaRPr lang="en-US" altLang="ja-JP" sz="60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2528071-B5EB-5C95-992B-67BB9052C698}"/>
              </a:ext>
            </a:extLst>
          </p:cNvPr>
          <p:cNvSpPr txBox="1"/>
          <p:nvPr/>
        </p:nvSpPr>
        <p:spPr>
          <a:xfrm>
            <a:off x="6442556" y="1568501"/>
            <a:ext cx="4901853" cy="2725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60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木田 智晴 </a:t>
            </a:r>
            <a:r>
              <a:rPr lang="ja-JP" altLang="en-US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君</a:t>
            </a:r>
            <a:endParaRPr lang="en-US" altLang="ja-JP" sz="44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dist">
              <a:lnSpc>
                <a:spcPct val="150000"/>
              </a:lnSpc>
            </a:pPr>
            <a:r>
              <a:rPr lang="ja-JP" altLang="en-US" sz="60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辻　 裕登 </a:t>
            </a:r>
            <a:r>
              <a:rPr lang="ja-JP" altLang="en-US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君</a:t>
            </a:r>
            <a:endParaRPr lang="en-US" altLang="ja-JP" sz="44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A0675D3-552A-2E32-2350-5300C376774C}"/>
              </a:ext>
            </a:extLst>
          </p:cNvPr>
          <p:cNvSpPr txBox="1"/>
          <p:nvPr/>
        </p:nvSpPr>
        <p:spPr>
          <a:xfrm>
            <a:off x="3427956" y="460154"/>
            <a:ext cx="533608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ja-JP" altLang="en-US" sz="2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一般社団法人四日市青年会議所</a:t>
            </a:r>
            <a:endParaRPr lang="en-US" altLang="ja-JP" sz="28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dist"/>
            <a:r>
              <a:rPr lang="en-US" altLang="ja-JP" sz="2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2026</a:t>
            </a:r>
            <a:r>
              <a:rPr lang="ja-JP" altLang="en-US" sz="2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年度 理事予定者 承認の件</a:t>
            </a:r>
          </a:p>
        </p:txBody>
      </p:sp>
    </p:spTree>
    <p:extLst>
      <p:ext uri="{BB962C8B-B14F-4D97-AF65-F5344CB8AC3E}">
        <p14:creationId xmlns:p14="http://schemas.microsoft.com/office/powerpoint/2010/main" val="26890653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7F73A9B-7084-9568-2752-D3377FE4B977}"/>
              </a:ext>
            </a:extLst>
          </p:cNvPr>
          <p:cNvSpPr txBox="1"/>
          <p:nvPr/>
        </p:nvSpPr>
        <p:spPr>
          <a:xfrm>
            <a:off x="0" y="1213009"/>
            <a:ext cx="1219200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3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第２号議案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64EA2ED-CE6F-3E23-62BE-7FF619F51F32}"/>
              </a:ext>
            </a:extLst>
          </p:cNvPr>
          <p:cNvSpPr txBox="1"/>
          <p:nvPr/>
        </p:nvSpPr>
        <p:spPr>
          <a:xfrm>
            <a:off x="0" y="3672874"/>
            <a:ext cx="121920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一般社団法人四日市青年会議所</a:t>
            </a:r>
            <a:endParaRPr lang="en-US" altLang="ja-JP" sz="44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/>
            <a:r>
              <a:rPr lang="en-US" altLang="ja-JP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2026</a:t>
            </a:r>
            <a:r>
              <a:rPr lang="ja-JP" altLang="en-US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年度 副理事長予定者 承認の件</a:t>
            </a:r>
          </a:p>
        </p:txBody>
      </p:sp>
    </p:spTree>
    <p:extLst>
      <p:ext uri="{BB962C8B-B14F-4D97-AF65-F5344CB8AC3E}">
        <p14:creationId xmlns:p14="http://schemas.microsoft.com/office/powerpoint/2010/main" val="22966311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C78B7BA-04DC-4477-4946-9EDD9E4D7BCD}"/>
              </a:ext>
            </a:extLst>
          </p:cNvPr>
          <p:cNvSpPr txBox="1"/>
          <p:nvPr/>
        </p:nvSpPr>
        <p:spPr>
          <a:xfrm>
            <a:off x="3645073" y="1731339"/>
            <a:ext cx="4901853" cy="423532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60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伊藤 公一 </a:t>
            </a:r>
            <a:r>
              <a:rPr lang="ja-JP" altLang="en-US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君</a:t>
            </a:r>
            <a:endParaRPr lang="en-US" altLang="ja-JP" sz="44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dist">
              <a:lnSpc>
                <a:spcPct val="150000"/>
              </a:lnSpc>
            </a:pPr>
            <a:r>
              <a:rPr lang="ja-JP" altLang="en-US" sz="60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伊藤 佑輔 </a:t>
            </a:r>
            <a:r>
              <a:rPr lang="ja-JP" altLang="en-US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君</a:t>
            </a:r>
            <a:endParaRPr lang="en-US" altLang="ja-JP" sz="44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dist">
              <a:lnSpc>
                <a:spcPct val="150000"/>
              </a:lnSpc>
            </a:pPr>
            <a:r>
              <a:rPr lang="ja-JP" altLang="en-US" sz="60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早川 諒 </a:t>
            </a:r>
            <a:r>
              <a:rPr lang="ja-JP" altLang="en-US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君</a:t>
            </a:r>
            <a:endParaRPr lang="en-US" altLang="ja-JP" sz="60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A0675D3-552A-2E32-2350-5300C376774C}"/>
              </a:ext>
            </a:extLst>
          </p:cNvPr>
          <p:cNvSpPr txBox="1"/>
          <p:nvPr/>
        </p:nvSpPr>
        <p:spPr>
          <a:xfrm>
            <a:off x="3231715" y="460154"/>
            <a:ext cx="572857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ja-JP" altLang="en-US" sz="2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一般社団法人四日市青年会議所</a:t>
            </a:r>
            <a:endParaRPr lang="en-US" altLang="ja-JP" sz="28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dist"/>
            <a:r>
              <a:rPr lang="en-US" altLang="ja-JP" sz="2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2026</a:t>
            </a:r>
            <a:r>
              <a:rPr lang="ja-JP" altLang="en-US" sz="2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年度 副理事長予定者 承認の件</a:t>
            </a:r>
          </a:p>
        </p:txBody>
      </p:sp>
    </p:spTree>
    <p:extLst>
      <p:ext uri="{BB962C8B-B14F-4D97-AF65-F5344CB8AC3E}">
        <p14:creationId xmlns:p14="http://schemas.microsoft.com/office/powerpoint/2010/main" val="80672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7F73A9B-7084-9568-2752-D3377FE4B977}"/>
              </a:ext>
            </a:extLst>
          </p:cNvPr>
          <p:cNvSpPr txBox="1"/>
          <p:nvPr/>
        </p:nvSpPr>
        <p:spPr>
          <a:xfrm>
            <a:off x="0" y="1213009"/>
            <a:ext cx="1219200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3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第３号議案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DDBBD4E-97B4-8B2A-EF9E-69CC83688A52}"/>
              </a:ext>
            </a:extLst>
          </p:cNvPr>
          <p:cNvSpPr txBox="1"/>
          <p:nvPr/>
        </p:nvSpPr>
        <p:spPr>
          <a:xfrm>
            <a:off x="0" y="3672874"/>
            <a:ext cx="121920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一般社団法人四日市青年会議所</a:t>
            </a:r>
            <a:endParaRPr lang="en-US" altLang="ja-JP" sz="44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/>
            <a:r>
              <a:rPr lang="en-US" altLang="ja-JP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2026</a:t>
            </a:r>
            <a:r>
              <a:rPr lang="ja-JP" altLang="en-US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年度 専務理事予定者 承認の件</a:t>
            </a:r>
          </a:p>
        </p:txBody>
      </p:sp>
    </p:spTree>
    <p:extLst>
      <p:ext uri="{BB962C8B-B14F-4D97-AF65-F5344CB8AC3E}">
        <p14:creationId xmlns:p14="http://schemas.microsoft.com/office/powerpoint/2010/main" val="2900380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1306286" y="-1"/>
            <a:ext cx="9579428" cy="6858001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ja-JP" altLang="en-US" sz="166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国歌斉唱</a:t>
            </a:r>
          </a:p>
        </p:txBody>
      </p:sp>
    </p:spTree>
    <p:extLst>
      <p:ext uri="{BB962C8B-B14F-4D97-AF65-F5344CB8AC3E}">
        <p14:creationId xmlns:p14="http://schemas.microsoft.com/office/powerpoint/2010/main" val="14159642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C78B7BA-04DC-4477-4946-9EDD9E4D7BCD}"/>
              </a:ext>
            </a:extLst>
          </p:cNvPr>
          <p:cNvSpPr txBox="1"/>
          <p:nvPr/>
        </p:nvSpPr>
        <p:spPr>
          <a:xfrm>
            <a:off x="2388295" y="2370413"/>
            <a:ext cx="8421667" cy="2484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森山 陽介</a:t>
            </a:r>
            <a:r>
              <a:rPr lang="ja-JP" altLang="en-US" sz="66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君</a:t>
            </a:r>
            <a:endParaRPr lang="en-US" altLang="ja-JP" sz="80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A0675D3-552A-2E32-2350-5300C376774C}"/>
              </a:ext>
            </a:extLst>
          </p:cNvPr>
          <p:cNvSpPr txBox="1"/>
          <p:nvPr/>
        </p:nvSpPr>
        <p:spPr>
          <a:xfrm>
            <a:off x="3231715" y="1136560"/>
            <a:ext cx="572857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ja-JP" altLang="en-US" sz="2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一般社団法人四日市青年会議所</a:t>
            </a:r>
            <a:endParaRPr lang="en-US" altLang="ja-JP" sz="28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dist"/>
            <a:r>
              <a:rPr lang="en-US" altLang="ja-JP" sz="2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2026</a:t>
            </a:r>
            <a:r>
              <a:rPr lang="ja-JP" altLang="en-US" sz="2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年度 専務理事予定者 承認の件</a:t>
            </a:r>
          </a:p>
        </p:txBody>
      </p:sp>
    </p:spTree>
    <p:extLst>
      <p:ext uri="{BB962C8B-B14F-4D97-AF65-F5344CB8AC3E}">
        <p14:creationId xmlns:p14="http://schemas.microsoft.com/office/powerpoint/2010/main" val="8489205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FFF66">
                <a:alpha val="45000"/>
              </a:srgbClr>
            </a:gs>
            <a:gs pos="0">
              <a:srgbClr val="87D1E7"/>
            </a:gs>
            <a:gs pos="42000">
              <a:schemeClr val="bg1">
                <a:alpha val="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90DAA1C1-53AB-5BE0-181A-607F12EFB8E8}"/>
              </a:ext>
            </a:extLst>
          </p:cNvPr>
          <p:cNvSpPr txBox="1">
            <a:spLocks/>
          </p:cNvSpPr>
          <p:nvPr/>
        </p:nvSpPr>
        <p:spPr bwMode="auto">
          <a:xfrm>
            <a:off x="2469712" y="1702469"/>
            <a:ext cx="7252569" cy="345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ja-JP" altLang="en-US" sz="8800" b="1" kern="0" dirty="0">
                <a:latin typeface="游明朝" panose="02020400000000000000" pitchFamily="18" charset="-128"/>
                <a:ea typeface="游明朝" panose="02020400000000000000" pitchFamily="18" charset="-128"/>
              </a:rPr>
              <a:t>第 二 回</a:t>
            </a:r>
            <a:endParaRPr lang="en-US" altLang="ja-JP" sz="8800" b="1" kern="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marL="0" indent="0" algn="dist">
              <a:buFontTx/>
              <a:buNone/>
            </a:pPr>
            <a:r>
              <a:rPr lang="ja-JP" altLang="en-US" sz="11500" b="1" kern="0" dirty="0">
                <a:latin typeface="游明朝" panose="02020400000000000000" pitchFamily="18" charset="-128"/>
                <a:ea typeface="游明朝" panose="02020400000000000000" pitchFamily="18" charset="-128"/>
              </a:rPr>
              <a:t>臨時総会</a:t>
            </a:r>
            <a:endParaRPr lang="en-US" altLang="ja-JP" sz="11500" b="1" kern="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E092CFF-CE2C-25AD-4FBC-467CEE7EC4C8}"/>
              </a:ext>
            </a:extLst>
          </p:cNvPr>
          <p:cNvSpPr txBox="1"/>
          <p:nvPr/>
        </p:nvSpPr>
        <p:spPr>
          <a:xfrm>
            <a:off x="2772229" y="710983"/>
            <a:ext cx="66475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dist">
              <a:buFontTx/>
              <a:buNone/>
            </a:pPr>
            <a:r>
              <a:rPr lang="ja-JP" altLang="en-US" sz="3200" b="1" kern="0" dirty="0">
                <a:latin typeface="游明朝" panose="02020400000000000000" pitchFamily="18" charset="-128"/>
                <a:ea typeface="游明朝" panose="02020400000000000000" pitchFamily="18" charset="-128"/>
              </a:rPr>
              <a:t>一般社団法人四日市青年会議所</a:t>
            </a:r>
            <a:endParaRPr lang="en-US" altLang="ja-JP" sz="3200" b="1" kern="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77450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C78B7BA-04DC-4477-4946-9EDD9E4D7BCD}"/>
              </a:ext>
            </a:extLst>
          </p:cNvPr>
          <p:cNvSpPr txBox="1"/>
          <p:nvPr/>
        </p:nvSpPr>
        <p:spPr>
          <a:xfrm>
            <a:off x="0" y="1603039"/>
            <a:ext cx="121920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sz="96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202</a:t>
            </a:r>
            <a:r>
              <a:rPr lang="en-US" altLang="ja-JP" sz="96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6</a:t>
            </a:r>
            <a:r>
              <a:rPr lang="zh-TW" altLang="en-US" sz="96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年度</a:t>
            </a:r>
            <a:endParaRPr lang="en-US" altLang="zh-TW" sz="96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/>
            <a:r>
              <a:rPr lang="zh-TW" altLang="en-US" sz="96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理事長予定者挨拶</a:t>
            </a:r>
            <a:endParaRPr lang="en-US" altLang="ja-JP" sz="96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250BE2B-44B8-8D77-820E-1685DD5BD9A5}"/>
              </a:ext>
            </a:extLst>
          </p:cNvPr>
          <p:cNvSpPr txBox="1"/>
          <p:nvPr/>
        </p:nvSpPr>
        <p:spPr>
          <a:xfrm>
            <a:off x="0" y="833598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44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一般社団法人四日市青年会議所</a:t>
            </a:r>
            <a:endParaRPr lang="en-US" altLang="ja-JP" sz="44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84087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DDD59E70-0567-114B-45E1-97B99630E55E}"/>
              </a:ext>
            </a:extLst>
          </p:cNvPr>
          <p:cNvSpPr txBox="1">
            <a:spLocks/>
          </p:cNvSpPr>
          <p:nvPr/>
        </p:nvSpPr>
        <p:spPr>
          <a:xfrm>
            <a:off x="0" y="725213"/>
            <a:ext cx="12192000" cy="4540469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ja-JP" altLang="en-US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アンケート</a:t>
            </a:r>
          </a:p>
        </p:txBody>
      </p:sp>
    </p:spTree>
    <p:extLst>
      <p:ext uri="{BB962C8B-B14F-4D97-AF65-F5344CB8AC3E}">
        <p14:creationId xmlns:p14="http://schemas.microsoft.com/office/powerpoint/2010/main" val="41941092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BC8CF66-6938-9DCA-75C2-F080CCB47D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213" y="1076456"/>
            <a:ext cx="4329277" cy="432927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766F78E-6B96-217C-F12E-487877346937}"/>
              </a:ext>
            </a:extLst>
          </p:cNvPr>
          <p:cNvSpPr txBox="1"/>
          <p:nvPr/>
        </p:nvSpPr>
        <p:spPr>
          <a:xfrm>
            <a:off x="5603747" y="1265070"/>
            <a:ext cx="5721438" cy="36944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40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総会が例会として</a:t>
            </a:r>
            <a:endParaRPr kumimoji="1" lang="en-US" altLang="ja-JP" sz="40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40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扱われることについての</a:t>
            </a:r>
            <a:endParaRPr kumimoji="1" lang="en-US" altLang="ja-JP" sz="40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40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アンケート</a:t>
            </a:r>
            <a:endParaRPr kumimoji="1" lang="en-US" altLang="ja-JP" sz="40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en-US" altLang="ja-JP" sz="40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40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正会員向け</a:t>
            </a:r>
            <a:r>
              <a:rPr kumimoji="1" lang="en-US" altLang="ja-JP" sz="40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endParaRPr kumimoji="1" lang="ja-JP" altLang="en-US" sz="40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60029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DDD59E70-0567-114B-45E1-97B99630E55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3</a:t>
            </a:r>
            <a:r>
              <a:rPr lang="ja-JP" altLang="en-US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分間スピーチ</a:t>
            </a:r>
          </a:p>
        </p:txBody>
      </p:sp>
    </p:spTree>
    <p:extLst>
      <p:ext uri="{BB962C8B-B14F-4D97-AF65-F5344CB8AC3E}">
        <p14:creationId xmlns:p14="http://schemas.microsoft.com/office/powerpoint/2010/main" val="28559061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678B229-5ABC-9075-17A6-E48715F716BC}"/>
              </a:ext>
            </a:extLst>
          </p:cNvPr>
          <p:cNvSpPr txBox="1"/>
          <p:nvPr/>
        </p:nvSpPr>
        <p:spPr>
          <a:xfrm>
            <a:off x="2613764" y="548526"/>
            <a:ext cx="6964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>
                <a:latin typeface="游明朝" panose="02020400000000000000" pitchFamily="18" charset="-128"/>
                <a:ea typeface="游明朝" panose="02020400000000000000" pitchFamily="18" charset="-128"/>
              </a:rPr>
              <a:t>テーマ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E34F648-41C0-1672-4EB1-991C79F02255}"/>
              </a:ext>
            </a:extLst>
          </p:cNvPr>
          <p:cNvSpPr txBox="1"/>
          <p:nvPr/>
        </p:nvSpPr>
        <p:spPr>
          <a:xfrm>
            <a:off x="0" y="1401650"/>
            <a:ext cx="12192000" cy="441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4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青年会議所を通して</a:t>
            </a:r>
            <a:endParaRPr kumimoji="1" lang="en-US" altLang="ja-JP" sz="48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4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どんな「資質や能力」を</a:t>
            </a:r>
            <a:endParaRPr kumimoji="1" lang="en-US" altLang="ja-JP" sz="48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4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成長させたいと思いますか？</a:t>
            </a:r>
            <a:endParaRPr kumimoji="1" lang="en-US" altLang="ja-JP" sz="48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4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その理由も教えてください。</a:t>
            </a:r>
            <a:endParaRPr kumimoji="1" lang="ja-JP" altLang="en-US" sz="66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12334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BA612F3B-A111-1188-9FCE-ADEF0A9CD61C}"/>
              </a:ext>
            </a:extLst>
          </p:cNvPr>
          <p:cNvSpPr txBox="1">
            <a:spLocks/>
          </p:cNvSpPr>
          <p:nvPr/>
        </p:nvSpPr>
        <p:spPr>
          <a:xfrm>
            <a:off x="1277257" y="0"/>
            <a:ext cx="9637486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ja-JP" altLang="en-US" sz="13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出向者報告</a:t>
            </a:r>
          </a:p>
        </p:txBody>
      </p:sp>
    </p:spTree>
    <p:extLst>
      <p:ext uri="{BB962C8B-B14F-4D97-AF65-F5344CB8AC3E}">
        <p14:creationId xmlns:p14="http://schemas.microsoft.com/office/powerpoint/2010/main" val="4990703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991D3BFC-3852-06A8-2D66-CFEED233C20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報告依頼事項</a:t>
            </a:r>
          </a:p>
        </p:txBody>
      </p:sp>
    </p:spTree>
    <p:extLst>
      <p:ext uri="{BB962C8B-B14F-4D97-AF65-F5344CB8AC3E}">
        <p14:creationId xmlns:p14="http://schemas.microsoft.com/office/powerpoint/2010/main" val="34856823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ja-JP" altLang="en-US" sz="13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次回例会</a:t>
            </a:r>
            <a:endParaRPr lang="en-US" altLang="ja-JP" sz="138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en-US" altLang="ja-JP" sz="13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PR</a:t>
            </a:r>
            <a:r>
              <a:rPr lang="ja-JP" altLang="en-US" sz="13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タイム</a:t>
            </a:r>
          </a:p>
        </p:txBody>
      </p:sp>
    </p:spTree>
    <p:extLst>
      <p:ext uri="{BB962C8B-B14F-4D97-AF65-F5344CB8AC3E}">
        <p14:creationId xmlns:p14="http://schemas.microsoft.com/office/powerpoint/2010/main" val="41928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10A2BEFE-C881-2E6B-4863-3FA0E58CDA6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9556" b="8889"/>
          <a:stretch/>
        </p:blipFill>
        <p:spPr>
          <a:xfrm>
            <a:off x="1428129" y="571500"/>
            <a:ext cx="9335742" cy="5384800"/>
          </a:xfrm>
          <a:prstGeom prst="rect">
            <a:avLst/>
          </a:prstGeom>
        </p:spPr>
      </p:pic>
      <p:pic>
        <p:nvPicPr>
          <p:cNvPr id="2" name="02 君が代（コーラス） 1">
            <a:hlinkClick r:id="" action="ppaction://media"/>
            <a:extLst>
              <a:ext uri="{FF2B5EF4-FFF2-40B4-BE49-F238E27FC236}">
                <a16:creationId xmlns:a16="http://schemas.microsoft.com/office/drawing/2014/main" id="{0935C330-3910-DE2A-30BC-7203C500C33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683" y="6227226"/>
            <a:ext cx="268098" cy="26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1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61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1683657" y="0"/>
            <a:ext cx="8824686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kumimoji="1" lang="ja-JP" altLang="en-US" sz="166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監事所見</a:t>
            </a:r>
            <a:endParaRPr lang="ja-JP" altLang="en-US" sz="166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43619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1611086" y="0"/>
            <a:ext cx="8969828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kumimoji="1" lang="ja-JP" altLang="en-US" sz="166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閉会の辞</a:t>
            </a:r>
            <a:endParaRPr lang="ja-JP" altLang="en-US" sz="166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965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JC</a:t>
            </a:r>
            <a:r>
              <a:rPr lang="ja-JP" altLang="en-US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ソング斉唱</a:t>
            </a:r>
          </a:p>
        </p:txBody>
      </p:sp>
    </p:spTree>
    <p:extLst>
      <p:ext uri="{BB962C8B-B14F-4D97-AF65-F5344CB8AC3E}">
        <p14:creationId xmlns:p14="http://schemas.microsoft.com/office/powerpoint/2010/main" val="2281467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18D62F26-002B-918F-D056-4EDFE09B52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4206" y="495300"/>
            <a:ext cx="7303587" cy="5416222"/>
          </a:xfrm>
          <a:prstGeom prst="rect">
            <a:avLst/>
          </a:prstGeom>
        </p:spPr>
      </p:pic>
      <p:pic>
        <p:nvPicPr>
          <p:cNvPr id="2" name="03 JCソング（コーラス） 1">
            <a:hlinkClick r:id="" action="ppaction://media"/>
            <a:extLst>
              <a:ext uri="{FF2B5EF4-FFF2-40B4-BE49-F238E27FC236}">
                <a16:creationId xmlns:a16="http://schemas.microsoft.com/office/drawing/2014/main" id="{A2612510-E1B5-4F1C-807B-30D26278463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8869" y="6209234"/>
            <a:ext cx="273378" cy="27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4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6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29812EDB-797D-238D-EB43-9D4C3B235F2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vert="horz" lIns="91440" tIns="45721" rIns="91440" bIns="4572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JCI</a:t>
            </a:r>
            <a:r>
              <a:rPr lang="ja-JP" altLang="en-US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en-US" altLang="ja-JP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Creed</a:t>
            </a:r>
            <a:r>
              <a:rPr lang="ja-JP" altLang="en-US" sz="115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 唱和</a:t>
            </a:r>
          </a:p>
        </p:txBody>
      </p:sp>
    </p:spTree>
    <p:extLst>
      <p:ext uri="{BB962C8B-B14F-4D97-AF65-F5344CB8AC3E}">
        <p14:creationId xmlns:p14="http://schemas.microsoft.com/office/powerpoint/2010/main" val="3303930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36615EB-73CC-5107-2288-3D8C3E996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298" y="373106"/>
            <a:ext cx="2015404" cy="79678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A1B935D-CA6D-911B-2350-C4808C99DB68}"/>
              </a:ext>
            </a:extLst>
          </p:cNvPr>
          <p:cNvSpPr txBox="1"/>
          <p:nvPr/>
        </p:nvSpPr>
        <p:spPr>
          <a:xfrm>
            <a:off x="1" y="1330188"/>
            <a:ext cx="12192000" cy="680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800" b="1" i="0" dirty="0">
                <a:effectLst/>
                <a:latin typeface="游明朝 Demibold" panose="02020600000000000000" pitchFamily="18" charset="-128"/>
                <a:ea typeface="游明朝 Demibold" panose="02020600000000000000" pitchFamily="18" charset="-128"/>
              </a:rPr>
              <a:t>The Creed of Junior Chamber International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06760C8-A252-BE56-584D-BD4413C9FE4C}"/>
              </a:ext>
            </a:extLst>
          </p:cNvPr>
          <p:cNvSpPr txBox="1"/>
          <p:nvPr/>
        </p:nvSpPr>
        <p:spPr>
          <a:xfrm>
            <a:off x="0" y="2058482"/>
            <a:ext cx="12192000" cy="39106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400" b="0" i="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We Believe;</a:t>
            </a:r>
            <a:br>
              <a:rPr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en-US" altLang="ja-JP" sz="2400" b="0" i="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That faith in God gives meaning and purpose to human life;</a:t>
            </a:r>
            <a:br>
              <a:rPr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en-US" altLang="ja-JP" sz="2400" b="0" i="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That the brotherhood of man transcends the sovereignty of nations;</a:t>
            </a:r>
            <a:br>
              <a:rPr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en-US" altLang="ja-JP" sz="2400" b="0" i="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That economic justice can best be won by free men through free enterprise;</a:t>
            </a:r>
            <a:br>
              <a:rPr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en-US" altLang="ja-JP" sz="2400" b="0" i="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That government should be of laws rather than of men;</a:t>
            </a:r>
            <a:br>
              <a:rPr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en-US" altLang="ja-JP" sz="2400" b="0" i="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That earth’s great treasure lies in human personality;</a:t>
            </a:r>
            <a:br>
              <a:rPr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en-US" altLang="ja-JP" sz="2400" b="0" i="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And That service to humanity is the best work of life</a:t>
            </a:r>
            <a:endParaRPr lang="ja-JP" altLang="en-US" sz="2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4792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36615EB-73CC-5107-2288-3D8C3E996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298" y="373106"/>
            <a:ext cx="2015404" cy="79678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06760C8-A252-BE56-584D-BD4413C9FE4C}"/>
              </a:ext>
            </a:extLst>
          </p:cNvPr>
          <p:cNvSpPr txBox="1"/>
          <p:nvPr/>
        </p:nvSpPr>
        <p:spPr>
          <a:xfrm>
            <a:off x="0" y="1587427"/>
            <a:ext cx="12192000" cy="42341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6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我々はかく信じる</a:t>
            </a:r>
            <a:br>
              <a:rPr lang="ja-JP" altLang="en-US" sz="26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26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真理は人生に意義と目的を与え</a:t>
            </a:r>
            <a:br>
              <a:rPr lang="ja-JP" altLang="en-US" sz="26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26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人類の同胞愛は国家による統治を超越し</a:t>
            </a:r>
            <a:br>
              <a:rPr lang="ja-JP" altLang="en-US" sz="26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26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公正な経済は我々の自由な経済活動によってこそ果たされ</a:t>
            </a:r>
            <a:br>
              <a:rPr lang="ja-JP" altLang="en-US" sz="26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26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政府には人治ではなく法治が必要であり</a:t>
            </a:r>
            <a:br>
              <a:rPr lang="ja-JP" altLang="en-US" sz="26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26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人間の個性はこの世の至宝であり</a:t>
            </a:r>
            <a:br>
              <a:rPr lang="ja-JP" altLang="en-US" sz="2600" dirty="0">
                <a:latin typeface="游明朝" panose="02020400000000000000" pitchFamily="18" charset="-128"/>
                <a:ea typeface="游明朝" panose="02020400000000000000" pitchFamily="18" charset="-128"/>
              </a:rPr>
            </a:br>
            <a:r>
              <a:rPr lang="ja-JP" altLang="en-US" sz="2600" b="0" i="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人類への奉仕が人生最大の使命である</a:t>
            </a:r>
            <a:endParaRPr lang="ja-JP" altLang="en-US" sz="26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4805389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463A1E1B9FDD746B1746F7DB37CBD91" ma:contentTypeVersion="10" ma:contentTypeDescription="新しいドキュメントを作成します。" ma:contentTypeScope="" ma:versionID="f4b78021dcca0cbc75919c5141caa006">
  <xsd:schema xmlns:xsd="http://www.w3.org/2001/XMLSchema" xmlns:xs="http://www.w3.org/2001/XMLSchema" xmlns:p="http://schemas.microsoft.com/office/2006/metadata/properties" xmlns:ns2="1141eaa3-31e7-4644-8a92-0ce51928ad9e" xmlns:ns3="3884176d-83a0-44a7-998e-fbf78a2f78b0" targetNamespace="http://schemas.microsoft.com/office/2006/metadata/properties" ma:root="true" ma:fieldsID="b3134240565fd823679a9cb75605ff39" ns2:_="" ns3:_="">
    <xsd:import namespace="1141eaa3-31e7-4644-8a92-0ce51928ad9e"/>
    <xsd:import namespace="3884176d-83a0-44a7-998e-fbf78a2f78b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41eaa3-31e7-4644-8a92-0ce51928ad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84176d-83a0-44a7-998e-fbf78a2f78b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987EA65-452F-4E6A-814F-88C90983CF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41eaa3-31e7-4644-8a92-0ce51928ad9e"/>
    <ds:schemaRef ds:uri="3884176d-83a0-44a7-998e-fbf78a2f78b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0F5A8D6-5C98-41A5-AEAA-F7A45044DA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BE01F2-9F4C-4534-AC3E-C911570E96CE}">
  <ds:schemaRefs>
    <ds:schemaRef ds:uri="http://purl.org/dc/terms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3884176d-83a0-44a7-998e-fbf78a2f78b0"/>
    <ds:schemaRef ds:uri="1141eaa3-31e7-4644-8a92-0ce51928ad9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18346</TotalTime>
  <Words>708</Words>
  <Application>Microsoft Office PowerPoint</Application>
  <PresentationFormat>ワイド画面</PresentationFormat>
  <Paragraphs>132</Paragraphs>
  <Slides>41</Slides>
  <Notes>41</Notes>
  <HiddenSlides>0</HiddenSlides>
  <MMClips>2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41</vt:i4>
      </vt:variant>
    </vt:vector>
  </HeadingPairs>
  <TitlesOfParts>
    <vt:vector size="46" baseType="lpstr">
      <vt:lpstr>游ゴシック</vt:lpstr>
      <vt:lpstr>游明朝</vt:lpstr>
      <vt:lpstr>游明朝 Demibold</vt:lpstr>
      <vt:lpstr>Arial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４月度例会</dc:title>
  <dc:creator>江間卓也</dc:creator>
  <cp:lastModifiedBy>公一 伊藤</cp:lastModifiedBy>
  <cp:revision>509</cp:revision>
  <cp:lastPrinted>2023-04-17T11:30:09Z</cp:lastPrinted>
  <dcterms:created xsi:type="dcterms:W3CDTF">2015-03-04T10:28:14Z</dcterms:created>
  <dcterms:modified xsi:type="dcterms:W3CDTF">2025-08-11T07:03:32Z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0x0101003463A1E1B9FDD746B1746F7DB37CBD91</vt:lpwstr>
  </property>
</Properties>
</file>